
<file path=[Content_Types].xml><?xml version="1.0" encoding="utf-8"?>
<Types xmlns="http://schemas.openxmlformats.org/package/2006/content-types">
  <Default Extension="gif" ContentType="image/gi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tiff" ContentType="image/tif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0" r:id="rId1"/>
  </p:sldMasterIdLst>
  <p:notesMasterIdLst>
    <p:notesMasterId r:id="rId20"/>
  </p:notesMasterIdLst>
  <p:handoutMasterIdLst>
    <p:handoutMasterId r:id="rId21"/>
  </p:handoutMasterIdLst>
  <p:sldIdLst>
    <p:sldId id="526" r:id="rId2"/>
    <p:sldId id="664" r:id="rId3"/>
    <p:sldId id="661" r:id="rId4"/>
    <p:sldId id="662" r:id="rId5"/>
    <p:sldId id="663" r:id="rId6"/>
    <p:sldId id="665" r:id="rId7"/>
    <p:sldId id="666" r:id="rId8"/>
    <p:sldId id="274" r:id="rId9"/>
    <p:sldId id="278" r:id="rId10"/>
    <p:sldId id="667" r:id="rId11"/>
    <p:sldId id="276" r:id="rId12"/>
    <p:sldId id="668" r:id="rId13"/>
    <p:sldId id="669" r:id="rId14"/>
    <p:sldId id="670" r:id="rId15"/>
    <p:sldId id="671" r:id="rId16"/>
    <p:sldId id="673" r:id="rId17"/>
    <p:sldId id="674" r:id="rId18"/>
    <p:sldId id="672" r:id="rId19"/>
  </p:sldIdLst>
  <p:sldSz cx="12192000" cy="6858000"/>
  <p:notesSz cx="6858000" cy="9144000"/>
  <p:defaultTextStyle>
    <a:defPPr>
      <a:defRPr lang="en-IL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2AADD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9822"/>
    <p:restoredTop sz="96327"/>
  </p:normalViewPr>
  <p:slideViewPr>
    <p:cSldViewPr snapToGrid="0" snapToObjects="1">
      <p:cViewPr varScale="1">
        <p:scale>
          <a:sx n="144" d="100"/>
          <a:sy n="144" d="100"/>
        </p:scale>
        <p:origin x="216" y="66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 snapToObjects="1">
      <p:cViewPr varScale="1">
        <p:scale>
          <a:sx n="135" d="100"/>
          <a:sy n="135" d="100"/>
        </p:scale>
        <p:origin x="3560" y="176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handoutMaster" Target="handoutMasters/handout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BF71C4CF-97CC-744D-B263-EC8B31170FF8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he-IL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9FBF91D6-98E3-DC48-8EB8-482DD3410B29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05E35AD-E295-114D-9BB3-31949557D75A}" type="datetimeFigureOut">
              <a:rPr lang="he-IL" smtClean="0"/>
              <a:t>ט'.סיון.תשפ"ב</a:t>
            </a:fld>
            <a:endParaRPr lang="he-IL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D02F01B-EBFC-D14E-9845-A4ADB3948A94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he-IL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03719982-C295-C449-AA8C-6A7AF37F88A2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7E1E379-8661-AE47-9A37-8B44CBE20BAA}" type="slidenum">
              <a:rPr lang="he-IL" smtClean="0"/>
              <a:t>‹#›</a:t>
            </a:fld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296509431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he-IL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D204CC2-873F-B649-9C21-1F0994C7D3AE}" type="datetimeFigureOut">
              <a:rPr lang="he-IL" smtClean="0"/>
              <a:t>ט'.סיון.תשפ"ב</a:t>
            </a:fld>
            <a:endParaRPr lang="he-IL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he-IL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he-I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he-I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11C962C-E260-844B-A699-FC36DE305BF0}" type="slidenum">
              <a:rPr lang="he-IL" smtClean="0"/>
              <a:t>‹#›</a:t>
            </a:fld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15587786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4D4A48F-1CCC-48E1-8FD8-5889E33D6EC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109FED95-EECC-4593-8517-9E79DA24960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674EA7A-53A8-4025-9DA1-0D56035BA7F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6/8/22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45542F8-C6BB-4893-A830-4E8C7CC169B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E8B7A3E-4C3F-4D89-A9C1-C7E779AC72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1159453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5E693C6-71B4-4D2F-A78F-FEDCA099C44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78C7AA5-1885-45BF-BB5B-192BD016E71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F920A69-5087-4E65-A187-93874402A39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6/8/22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B43FAD9-E326-4699-B4CE-507A25AA47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F9D1155-6068-4B03-99BC-F75DAD82421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3457120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4E72F8-28E2-4D5B-B900-B100E074D2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91384FA-B051-45D7-9DE2-4F760589C35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A7162EB-4617-4270-9793-53A5C9EA702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6/8/22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DC254B2-5CE2-41BF-B6F0-11DFC9C368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39D0EA0-0D46-4553-9CBC-CA00383622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2764155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E447AE-B0C9-4039-BEFF-A7E1BD17785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8ADDBB9-A649-4173-81B5-2BDD9E7FEAC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E8BBD7D-E8D0-4010-8B4E-82555338576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A9AB46B-7B8E-40FA-81AB-AD69E5C977E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6/8/22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330E6F0-3260-44F9-879B-B063686F5C9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6D4F36E-1756-4407-B34A-644B5C8D7C3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239143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72DDB28-9370-41FF-BE9E-4FC0694A8FA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9A59DD2-60AA-4CE5-9B41-85A82A73CB3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B07B8E5-6856-4D39-813D-961B8FE294C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DE952B26-CCF5-4938-B424-2C71DB8BB54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93AA93D-465B-4169-A9EC-2516B9C453AB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253BDF3-817C-4248-9C5A-949796C62E9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6/8/22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C1E7C12A-78BC-4148-8640-EECEA92C47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41AD45D5-94C1-4995-8949-E33323BE303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9604597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232C02-5C55-4771-8B0F-CB886B37704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CEF1149B-21BB-4B02-A09E-A84255E7CCD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6/8/22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AB0BBB3-3FCA-4592-BDC3-AB57B20E08D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ADB118C-B44F-4A80-BDD0-DB9670876A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6039198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C482371-8CF2-4FAE-8525-9C635796071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6/8/22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5D55EE11-33A4-4985-AEDC-A4F46F49A64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2528279-C260-4C2B-88A8-B1B99B2A93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6911574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FD99682-87FD-4E92-860E-97372FB984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C8AECFD-CA6B-4B3A-8DB0-190A1C3366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FD85ECE-802B-4B11-AB49-BFA64BE2CE7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8D9D249-EB49-4420-B5A5-F1AB81E1FE9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6/8/22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756FC83-7096-4300-85D0-4091F33895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C9B7642-ADD5-4B80-BD69-08457E6AFF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097502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588EAD-C2EC-48E4-A11D-1EAF35BCF25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26F3696D-0E24-4382-891B-EAE8928A1D98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9AA314B-17D5-4283-A2A6-B806D46E004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891D52B-3063-4947-9792-FDE058A954B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6/8/22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94CCBE7-8DE1-43F0-8412-568FB4076C4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66EA1D6-B06E-4DFD-91B1-E5582D7E95D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2439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F4DEED1-913C-4FC2-9057-E795426A48B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6363CD45-A8D5-41F4-B55A-01D447BB880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0423787-033F-42D7-8564-DBD4E7CE60F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6/8/22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3B1EED2-0CE7-4B54-B53B-472B07C7EE5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6367C51-2611-4C4C-8F6D-626F9AD6FFF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313572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DF48D8FF-8997-4E8B-92DC-0826C82E217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87E3EDA1-7FE7-412D-87C0-132311CB010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03580C6-EDB5-4DCE-8FC7-834DD46287D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B615-86A8-424F-9404-B537C79435A3}" type="datetimeFigureOut">
              <a:rPr lang="en-US" smtClean="0"/>
              <a:t>6/8/22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C492D50-47D7-4366-B3B9-811A9C93DE1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BF0FF1D-446D-4BD2-9846-77B201645D6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B4E0DAD-B84A-4EF0-9E5B-A3736285BC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6362054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שקופית כותרת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מציין מיקום של תאריך 3"/>
          <p:cNvSpPr>
            <a:spLocks noGrp="1"/>
          </p:cNvSpPr>
          <p:nvPr>
            <p:ph type="dt" sz="half" idx="10"/>
          </p:nvPr>
        </p:nvSpPr>
        <p:spPr>
          <a:xfrm>
            <a:off x="7056107" y="6237313"/>
            <a:ext cx="3566187" cy="412155"/>
          </a:xfrm>
          <a:prstGeom prst="rect">
            <a:avLst/>
          </a:prstGeom>
        </p:spPr>
        <p:txBody>
          <a:bodyPr/>
          <a:lstStyle/>
          <a:p>
            <a:r>
              <a:rPr lang="he-IL" dirty="0"/>
              <a:t>בית החולים שיבא – הכשרת מנהלים</a:t>
            </a:r>
          </a:p>
        </p:txBody>
      </p:sp>
    </p:spTree>
    <p:extLst>
      <p:ext uri="{BB962C8B-B14F-4D97-AF65-F5344CB8AC3E}">
        <p14:creationId xmlns:p14="http://schemas.microsoft.com/office/powerpoint/2010/main" val="248514970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bg1">
                <a:tint val="93000"/>
                <a:satMod val="150000"/>
                <a:shade val="98000"/>
                <a:lumMod val="102000"/>
              </a:schemeClr>
            </a:gs>
            <a:gs pos="79000">
              <a:schemeClr val="bg1">
                <a:tint val="98000"/>
                <a:satMod val="130000"/>
                <a:shade val="90000"/>
                <a:lumMod val="103000"/>
                <a:alpha val="63000"/>
              </a:schemeClr>
            </a:gs>
            <a:gs pos="100000">
              <a:schemeClr val="accent1">
                <a:lumMod val="20000"/>
                <a:lumOff val="80000"/>
                <a:alpha val="56000"/>
              </a:schemeClr>
            </a:gs>
          </a:gsLst>
          <a:lin ang="5400000" scaled="0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ight Triangle 9">
            <a:extLst>
              <a:ext uri="{FF2B5EF4-FFF2-40B4-BE49-F238E27FC236}">
                <a16:creationId xmlns:a16="http://schemas.microsoft.com/office/drawing/2014/main" id="{40F75292-9B95-4146-BD0F-567B39EFC7D2}"/>
              </a:ext>
            </a:extLst>
          </p:cNvPr>
          <p:cNvSpPr/>
          <p:nvPr userDrawn="1"/>
        </p:nvSpPr>
        <p:spPr>
          <a:xfrm flipH="1">
            <a:off x="127000" y="5232400"/>
            <a:ext cx="12065000" cy="1624744"/>
          </a:xfrm>
          <a:prstGeom prst="rtTriangle">
            <a:avLst/>
          </a:prstGeom>
          <a:solidFill>
            <a:schemeClr val="accent5">
              <a:lumMod val="20000"/>
              <a:lumOff val="8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ight Triangle 7">
            <a:extLst>
              <a:ext uri="{FF2B5EF4-FFF2-40B4-BE49-F238E27FC236}">
                <a16:creationId xmlns:a16="http://schemas.microsoft.com/office/drawing/2014/main" id="{43BB2A63-4D70-4B97-BFF8-8593CE791D3E}"/>
              </a:ext>
            </a:extLst>
          </p:cNvPr>
          <p:cNvSpPr/>
          <p:nvPr userDrawn="1"/>
        </p:nvSpPr>
        <p:spPr>
          <a:xfrm flipH="1">
            <a:off x="0" y="6176963"/>
            <a:ext cx="12192000" cy="681038"/>
          </a:xfrm>
          <a:prstGeom prst="rtTriangle">
            <a:avLst/>
          </a:prstGeom>
          <a:solidFill>
            <a:schemeClr val="accent2">
              <a:lumMod val="40000"/>
              <a:lumOff val="6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5BCAC220-20C7-4BEA-807E-C0CA4E195B2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D94AA98-D917-4CD7-8D2D-5873806E1D0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5B83E9F-EF09-4185-AE0D-DD1DD66FA48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393B615-86A8-424F-9404-B537C79435A3}" type="datetimeFigureOut">
              <a:rPr lang="en-US" smtClean="0"/>
              <a:pPr/>
              <a:t>6/8/22</a:t>
            </a:fld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081623C-7CC0-409C-A013-A5524200010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B4E0DAD-B84A-4EF0-9E5B-A3736285BC19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5" name="Right Triangle 4">
            <a:extLst>
              <a:ext uri="{FF2B5EF4-FFF2-40B4-BE49-F238E27FC236}">
                <a16:creationId xmlns:a16="http://schemas.microsoft.com/office/drawing/2014/main" id="{DC8A67FE-437E-4617-A4DA-EA7814C2AAFB}"/>
              </a:ext>
            </a:extLst>
          </p:cNvPr>
          <p:cNvSpPr/>
          <p:nvPr userDrawn="1"/>
        </p:nvSpPr>
        <p:spPr>
          <a:xfrm>
            <a:off x="0" y="6546850"/>
            <a:ext cx="12192000" cy="311150"/>
          </a:xfrm>
          <a:prstGeom prst="rtTriangle">
            <a:avLst/>
          </a:prstGeom>
          <a:solidFill>
            <a:schemeClr val="accent1">
              <a:alpha val="72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ight Triangle 6">
            <a:extLst>
              <a:ext uri="{FF2B5EF4-FFF2-40B4-BE49-F238E27FC236}">
                <a16:creationId xmlns:a16="http://schemas.microsoft.com/office/drawing/2014/main" id="{32018FC2-CED3-4B24-BADD-1B14CF7CAED8}"/>
              </a:ext>
            </a:extLst>
          </p:cNvPr>
          <p:cNvSpPr/>
          <p:nvPr userDrawn="1"/>
        </p:nvSpPr>
        <p:spPr>
          <a:xfrm flipH="1">
            <a:off x="0" y="6623050"/>
            <a:ext cx="12192000" cy="234949"/>
          </a:xfrm>
          <a:prstGeom prst="rtTriangle">
            <a:avLst/>
          </a:prstGeom>
          <a:solidFill>
            <a:schemeClr val="accent3">
              <a:lumMod val="60000"/>
              <a:lumOff val="4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9" name="Picture 8" descr="C:\Users\נחמי\דואלוג\מיזם\מיתוג\לוגו מאי 2016\לוגו\S-logo.png">
            <a:extLst>
              <a:ext uri="{FF2B5EF4-FFF2-40B4-BE49-F238E27FC236}">
                <a16:creationId xmlns:a16="http://schemas.microsoft.com/office/drawing/2014/main" id="{FE64A4FE-69DA-4EBD-A898-269AEF100C7A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14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0268465" y="5920611"/>
            <a:ext cx="1747216" cy="8000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38592871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</p:sldLayoutIdLst>
  <p:txStyles>
    <p:titleStyle>
      <a:lvl1pPr algn="r" defTabSz="914400" rtl="1" eaLnBrk="1" latinLnBrk="0" hangingPunct="1">
        <a:lnSpc>
          <a:spcPct val="90000"/>
        </a:lnSpc>
        <a:spcBef>
          <a:spcPct val="0"/>
        </a:spcBef>
        <a:buNone/>
        <a:defRPr sz="4400" b="0" kern="1200">
          <a:solidFill>
            <a:srgbClr val="00B0F0"/>
          </a:solidFill>
          <a:latin typeface="+mj-lt"/>
          <a:ea typeface="+mj-ea"/>
          <a:cs typeface="+mj-cs"/>
        </a:defRPr>
      </a:lvl1pPr>
    </p:titleStyle>
    <p:bodyStyle>
      <a:lvl1pPr marL="228600" indent="-228600" algn="r" defTabSz="914400" rtl="1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r" defTabSz="914400" rtl="1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5.jpg"/><Relationship Id="rId4" Type="http://schemas.openxmlformats.org/officeDocument/2006/relationships/image" Target="../media/image4.jp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researchgate.net/figure/Trends-in-per-capita-cigarette-consumption-and-age-standardized-lung-cancer-death-rates_fig4_340132064" TargetMode="External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hyperlink" Target="https://www.nejm.org/doi/full/10.1056/nejmra1112570" TargetMode="Externa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.jpeg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tiff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hyperlink" Target="https://doalog.co/wicked-problem" TargetMode="External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gif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hyperlink" Target="https://web.archive.org/web/20070930021510/http:/www.uctc.net/mwebber/Rittel+Webber+Dilemmas+General_Theory_of_Planning.pdf" TargetMode="Externa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hyperlink" Target="https://web.archive.org/web/20070930021510/http:/www.uctc.net/mwebber/Rittel+Webber+Dilemmas+General_Theory_of_Planning.pdf" TargetMode="Externa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hyperlink" Target="https://doalog.co/iceberg" TargetMode="External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hyperlink" Target="https://doalog.co/iceberg" TargetMode="External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hyperlink" Target="https://doalog.co/iceberg" TargetMode="External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9A92C51-7449-F346-940F-4654D52AC1C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424247" y="583883"/>
            <a:ext cx="9144000" cy="2387600"/>
          </a:xfrm>
        </p:spPr>
        <p:txBody>
          <a:bodyPr>
            <a:normAutofit/>
          </a:bodyPr>
          <a:lstStyle/>
          <a:p>
            <a: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</a:pPr>
            <a:r>
              <a:rPr lang="he-IL" sz="5400" dirty="0"/>
              <a:t>בעיות שאין להן פתרון?</a:t>
            </a:r>
            <a:endParaRPr lang="en-IL" sz="5400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B9A7435F-C944-7448-964C-B6E43E2C737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424247" y="3315018"/>
            <a:ext cx="9144000" cy="1655762"/>
          </a:xfrm>
        </p:spPr>
        <p:txBody>
          <a:bodyPr/>
          <a:lstStyle/>
          <a:p>
            <a: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</a:pPr>
            <a:r>
              <a:rPr lang="he-IL" dirty="0"/>
              <a:t>יותם הכהן, מנכ״ל </a:t>
            </a:r>
            <a:r>
              <a:rPr lang="he-IL" dirty="0" err="1"/>
              <a:t>דואלוג</a:t>
            </a:r>
            <a:endParaRPr lang="en-IL" dirty="0"/>
          </a:p>
        </p:txBody>
      </p:sp>
      <p:sp>
        <p:nvSpPr>
          <p:cNvPr id="4" name="מלבן 2">
            <a:extLst>
              <a:ext uri="{FF2B5EF4-FFF2-40B4-BE49-F238E27FC236}">
                <a16:creationId xmlns:a16="http://schemas.microsoft.com/office/drawing/2014/main" id="{0BDDE0F1-6242-6C47-8CD0-E14C61D123A2}"/>
              </a:ext>
            </a:extLst>
          </p:cNvPr>
          <p:cNvSpPr/>
          <p:nvPr/>
        </p:nvSpPr>
        <p:spPr>
          <a:xfrm>
            <a:off x="2765884" y="3857722"/>
            <a:ext cx="6660232" cy="206210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l"/>
            <a:r>
              <a:rPr lang="en-US" sz="3200" dirty="0">
                <a:solidFill>
                  <a:srgbClr val="222222"/>
                </a:solidFill>
                <a:latin typeface="Segoe UI" panose="020B0502040204020203" pitchFamily="34" charset="0"/>
                <a:ea typeface="Tahoma" panose="020B0604030504040204" pitchFamily="34" charset="0"/>
                <a:cs typeface="Segoe UI" panose="020B0502040204020203" pitchFamily="34" charset="0"/>
              </a:rPr>
              <a:t>"For every complex problem there is an answer that is clear, simple, and wrong“</a:t>
            </a:r>
          </a:p>
          <a:p>
            <a:pPr algn="r"/>
            <a:r>
              <a:rPr lang="en-US" sz="3200" dirty="0">
                <a:solidFill>
                  <a:srgbClr val="222222"/>
                </a:solidFill>
                <a:latin typeface="Segoe UI" panose="020B0502040204020203" pitchFamily="34" charset="0"/>
                <a:ea typeface="Tahoma" panose="020B0604030504040204" pitchFamily="34" charset="0"/>
                <a:cs typeface="Segoe UI" panose="020B0502040204020203" pitchFamily="34" charset="0"/>
              </a:rPr>
              <a:t>H. L. Mencken</a:t>
            </a:r>
            <a:endParaRPr lang="en-US" sz="3200" dirty="0">
              <a:latin typeface="Segoe UI" panose="020B0502040204020203" pitchFamily="34" charset="0"/>
              <a:ea typeface="Tahoma" panose="020B0604030504040204" pitchFamily="34" charset="0"/>
              <a:cs typeface="Segoe UI" panose="020B05020402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7006133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picture containing text, person, indoor, computer&#10;&#10;Description automatically generated">
            <a:extLst>
              <a:ext uri="{FF2B5EF4-FFF2-40B4-BE49-F238E27FC236}">
                <a16:creationId xmlns:a16="http://schemas.microsoft.com/office/drawing/2014/main" id="{105CB2B7-55D6-6641-80D1-DF7E8EE7C4A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80857" y="323379"/>
            <a:ext cx="4572000" cy="3048000"/>
          </a:xfrm>
          <a:prstGeom prst="rect">
            <a:avLst/>
          </a:prstGeom>
        </p:spPr>
      </p:pic>
      <p:pic>
        <p:nvPicPr>
          <p:cNvPr id="13" name="Picture 12" descr="A picture containing train, station, platform, transport&#10;&#10;Description automatically generated">
            <a:extLst>
              <a:ext uri="{FF2B5EF4-FFF2-40B4-BE49-F238E27FC236}">
                <a16:creationId xmlns:a16="http://schemas.microsoft.com/office/drawing/2014/main" id="{FAC94BAD-1D9D-AF4E-BECD-4190B599A5E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80857" y="3630097"/>
            <a:ext cx="4572000" cy="3086100"/>
          </a:xfrm>
          <a:prstGeom prst="rect">
            <a:avLst/>
          </a:prstGeom>
          <a:noFill/>
          <a:effectLst>
            <a:outerShdw blurRad="404820" dist="38100" dir="5400000" algn="t" rotWithShape="0">
              <a:schemeClr val="accent6">
                <a:lumMod val="50000"/>
                <a:alpha val="40000"/>
              </a:schemeClr>
            </a:outerShdw>
          </a:effectLst>
        </p:spPr>
      </p:pic>
      <p:pic>
        <p:nvPicPr>
          <p:cNvPr id="15" name="Picture 14" descr="A picture containing person, person&#10;&#10;Description automatically generated">
            <a:extLst>
              <a:ext uri="{FF2B5EF4-FFF2-40B4-BE49-F238E27FC236}">
                <a16:creationId xmlns:a16="http://schemas.microsoft.com/office/drawing/2014/main" id="{EF5E6E80-2C72-4347-9660-96C7B15204EC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969" r="617"/>
          <a:stretch/>
        </p:blipFill>
        <p:spPr>
          <a:xfrm>
            <a:off x="6233604" y="3630097"/>
            <a:ext cx="4555724" cy="3086100"/>
          </a:xfrm>
          <a:prstGeom prst="rect">
            <a:avLst/>
          </a:prstGeom>
          <a:noFill/>
          <a:effectLst>
            <a:outerShdw blurRad="404820" dist="38100" dir="5400000" algn="t" rotWithShape="0">
              <a:schemeClr val="accent6">
                <a:lumMod val="50000"/>
                <a:alpha val="40000"/>
              </a:schemeClr>
            </a:outerShdw>
          </a:effectLst>
        </p:spPr>
      </p:pic>
      <p:pic>
        <p:nvPicPr>
          <p:cNvPr id="27" name="Picture 26" descr="A high angle view of a supermarket&#10;&#10;Description automatically generated with medium confidence">
            <a:extLst>
              <a:ext uri="{FF2B5EF4-FFF2-40B4-BE49-F238E27FC236}">
                <a16:creationId xmlns:a16="http://schemas.microsoft.com/office/drawing/2014/main" id="{B9320296-B034-394D-8650-6C02B8202A5F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217328" y="323379"/>
            <a:ext cx="4572000" cy="3022600"/>
          </a:xfrm>
          <a:prstGeom prst="rect">
            <a:avLst/>
          </a:prstGeom>
          <a:noFill/>
          <a:effectLst>
            <a:outerShdw blurRad="404820" dist="38100" dir="5400000" algn="t" rotWithShape="0">
              <a:schemeClr val="accent6">
                <a:lumMod val="50000"/>
                <a:alpha val="40000"/>
              </a:schemeClr>
            </a:outerShdw>
          </a:effectLst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FBF58BCE-FBD3-CA4A-9179-EB713789B7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789328" y="985618"/>
            <a:ext cx="1334610" cy="4771520"/>
          </a:xfrm>
          <a:noFill/>
          <a:effectLst>
            <a:outerShdw blurRad="404820" dist="38100" dir="5400000" algn="t" rotWithShape="0">
              <a:schemeClr val="accent6">
                <a:lumMod val="50000"/>
                <a:alpha val="40000"/>
              </a:schemeClr>
            </a:outerShdw>
          </a:effectLst>
        </p:spPr>
        <p:txBody>
          <a:bodyPr vert="wordArtVert">
            <a:normAutofit/>
          </a:bodyPr>
          <a:lstStyle/>
          <a:p>
            <a: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</a:pPr>
            <a:r>
              <a:rPr lang="he-IL" sz="5400" dirty="0"/>
              <a:t>הצלחנו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133FCEB2-3230-3640-A4A9-0B9A4E59CCD6}"/>
              </a:ext>
            </a:extLst>
          </p:cNvPr>
          <p:cNvSpPr txBox="1"/>
          <p:nvPr/>
        </p:nvSpPr>
        <p:spPr>
          <a:xfrm>
            <a:off x="6233605" y="6069866"/>
            <a:ext cx="4555723" cy="646331"/>
          </a:xfrm>
          <a:prstGeom prst="rect">
            <a:avLst/>
          </a:prstGeom>
          <a:solidFill>
            <a:srgbClr val="2AADDC">
              <a:alpha val="72726"/>
            </a:srgbClr>
          </a:solidFill>
        </p:spPr>
        <p:txBody>
          <a:bodyPr wrap="square" rtlCol="0">
            <a:spAutoFit/>
          </a:bodyPr>
          <a:lstStyle/>
          <a:p>
            <a:pPr algn="ctr" rtl="1"/>
            <a:r>
              <a:rPr lang="he-IL" dirty="0" err="1">
                <a:solidFill>
                  <a:schemeClr val="bg1"/>
                </a:solidFill>
              </a:rPr>
              <a:t>להנגיש</a:t>
            </a:r>
            <a:r>
              <a:rPr lang="he-IL" dirty="0">
                <a:solidFill>
                  <a:schemeClr val="bg1"/>
                </a:solidFill>
              </a:rPr>
              <a:t> שירותי בריאות מצילי חיים לרוב המוחלט של האזרחים במערב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EFE22EF4-574F-2A44-BC39-6D1D19E65D5F}"/>
              </a:ext>
            </a:extLst>
          </p:cNvPr>
          <p:cNvSpPr txBox="1"/>
          <p:nvPr/>
        </p:nvSpPr>
        <p:spPr>
          <a:xfrm>
            <a:off x="1080856" y="6069865"/>
            <a:ext cx="4572000" cy="646331"/>
          </a:xfrm>
          <a:prstGeom prst="rect">
            <a:avLst/>
          </a:prstGeom>
          <a:solidFill>
            <a:srgbClr val="2AADDC">
              <a:alpha val="72726"/>
            </a:srgbClr>
          </a:solidFill>
        </p:spPr>
        <p:txBody>
          <a:bodyPr wrap="square" rtlCol="0">
            <a:spAutoFit/>
          </a:bodyPr>
          <a:lstStyle/>
          <a:p>
            <a:pPr algn="ctr" rtl="1"/>
            <a:r>
              <a:rPr lang="he-IL" dirty="0">
                <a:solidFill>
                  <a:schemeClr val="bg1"/>
                </a:solidFill>
              </a:rPr>
              <a:t>תחבורה מהירה היא מוצר הנגיש לרוב </a:t>
            </a:r>
            <a:r>
              <a:rPr lang="he-IL" dirty="0" err="1">
                <a:solidFill>
                  <a:schemeClr val="bg1"/>
                </a:solidFill>
              </a:rPr>
              <a:t>האוכלוסיה</a:t>
            </a:r>
            <a:r>
              <a:rPr lang="he-IL" dirty="0">
                <a:solidFill>
                  <a:schemeClr val="bg1"/>
                </a:solidFill>
              </a:rPr>
              <a:t> במערב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C0D9A94B-76E7-1B46-BBB0-E3590AFCFF5E}"/>
              </a:ext>
            </a:extLst>
          </p:cNvPr>
          <p:cNvSpPr txBox="1"/>
          <p:nvPr/>
        </p:nvSpPr>
        <p:spPr>
          <a:xfrm>
            <a:off x="6217328" y="2699648"/>
            <a:ext cx="4572000" cy="646331"/>
          </a:xfrm>
          <a:prstGeom prst="rect">
            <a:avLst/>
          </a:prstGeom>
          <a:solidFill>
            <a:srgbClr val="2AADDC">
              <a:alpha val="72726"/>
            </a:srgbClr>
          </a:solidFill>
        </p:spPr>
        <p:txBody>
          <a:bodyPr wrap="square" rtlCol="0">
            <a:spAutoFit/>
          </a:bodyPr>
          <a:lstStyle/>
          <a:p>
            <a:pPr algn="ctr" rtl="1"/>
            <a:r>
              <a:rPr lang="he-IL" dirty="0">
                <a:solidFill>
                  <a:schemeClr val="bg1"/>
                </a:solidFill>
              </a:rPr>
              <a:t>לספק לרוב אזרחי המערב תזונה מזינה ומגוונת </a:t>
            </a:r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9285CC01-23A3-3740-9EC9-4707127F087F}"/>
              </a:ext>
            </a:extLst>
          </p:cNvPr>
          <p:cNvSpPr txBox="1"/>
          <p:nvPr/>
        </p:nvSpPr>
        <p:spPr>
          <a:xfrm>
            <a:off x="1080857" y="2718485"/>
            <a:ext cx="4571999" cy="652893"/>
          </a:xfrm>
          <a:prstGeom prst="rect">
            <a:avLst/>
          </a:prstGeom>
          <a:solidFill>
            <a:srgbClr val="2AADDC">
              <a:alpha val="72726"/>
            </a:srgbClr>
          </a:solidFill>
        </p:spPr>
        <p:txBody>
          <a:bodyPr wrap="square" rtlCol="0" anchor="ctr">
            <a:normAutofit/>
          </a:bodyPr>
          <a:lstStyle/>
          <a:p>
            <a:pPr algn="ctr" rtl="1"/>
            <a:r>
              <a:rPr lang="he-IL" dirty="0">
                <a:solidFill>
                  <a:schemeClr val="bg1"/>
                </a:solidFill>
              </a:rPr>
              <a:t>למגר את האנאלפביתיות</a:t>
            </a:r>
          </a:p>
        </p:txBody>
      </p:sp>
    </p:spTree>
    <p:extLst>
      <p:ext uri="{BB962C8B-B14F-4D97-AF65-F5344CB8AC3E}">
        <p14:creationId xmlns:p14="http://schemas.microsoft.com/office/powerpoint/2010/main" val="334579983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BF58BCE-FBD3-CA4A-9179-EB713789B7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-92343"/>
            <a:ext cx="10515600" cy="1325563"/>
          </a:xfrm>
        </p:spPr>
        <p:txBody>
          <a:bodyPr/>
          <a:lstStyle/>
          <a:p>
            <a:pPr algn="ctr"/>
            <a:r>
              <a:rPr lang="he-IL" dirty="0"/>
              <a:t>אז מה ההבדל?</a:t>
            </a:r>
          </a:p>
        </p:txBody>
      </p:sp>
      <p:pic>
        <p:nvPicPr>
          <p:cNvPr id="1026" name="Picture 2">
            <a:extLst>
              <a:ext uri="{FF2B5EF4-FFF2-40B4-BE49-F238E27FC236}">
                <a16:creationId xmlns:a16="http://schemas.microsoft.com/office/drawing/2014/main" id="{2CAF0932-8870-E04B-948F-43DE3DEE882F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171" t="13897" r="27193" b="13897"/>
          <a:stretch/>
        </p:blipFill>
        <p:spPr bwMode="auto">
          <a:xfrm>
            <a:off x="1000736" y="1777925"/>
            <a:ext cx="4672095" cy="3113287"/>
          </a:xfrm>
          <a:prstGeom prst="rect">
            <a:avLst/>
          </a:prstGeom>
          <a:noFill/>
          <a:effectLst>
            <a:outerShdw blurRad="404820" dist="38100" dir="5400000" algn="t" rotWithShape="0">
              <a:schemeClr val="accent6">
                <a:lumMod val="50000"/>
                <a:alpha val="40000"/>
              </a:scheme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Stop Tobacco Quit - Free photo on Pixabay">
            <a:extLst>
              <a:ext uri="{FF2B5EF4-FFF2-40B4-BE49-F238E27FC236}">
                <a16:creationId xmlns:a16="http://schemas.microsoft.com/office/drawing/2014/main" id="{BC074F20-643A-984D-A106-D36CFE76FA7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65201" y="1777925"/>
            <a:ext cx="4672092" cy="3113287"/>
          </a:xfrm>
          <a:prstGeom prst="rect">
            <a:avLst/>
          </a:prstGeom>
          <a:noFill/>
          <a:effectLst>
            <a:outerShdw blurRad="404820" dist="38100" dir="5400000" algn="t" rotWithShape="0">
              <a:schemeClr val="accent6">
                <a:lumMod val="50000"/>
                <a:alpha val="40000"/>
              </a:scheme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7F316267-ED63-6042-98C9-91787650E04B}"/>
              </a:ext>
            </a:extLst>
          </p:cNvPr>
          <p:cNvSpPr txBox="1"/>
          <p:nvPr/>
        </p:nvSpPr>
        <p:spPr>
          <a:xfrm>
            <a:off x="1189608" y="4978449"/>
            <a:ext cx="4310795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he-IL" dirty="0">
                <a:solidFill>
                  <a:srgbClr val="2AADDC"/>
                </a:solidFill>
              </a:rPr>
              <a:t>בין 1970-2010 ירד שיעור המיתה ממחלות </a:t>
            </a:r>
          </a:p>
          <a:p>
            <a:pPr algn="ctr"/>
            <a:r>
              <a:rPr lang="he-IL" dirty="0">
                <a:solidFill>
                  <a:srgbClr val="2AADDC"/>
                </a:solidFill>
              </a:rPr>
              <a:t>לב מ-500 ל-100 מיתות ל-100,000 איש 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2FA060CD-3C6A-7D40-97C6-045493ABF61E}"/>
              </a:ext>
            </a:extLst>
          </p:cNvPr>
          <p:cNvSpPr txBox="1"/>
          <p:nvPr/>
        </p:nvSpPr>
        <p:spPr>
          <a:xfrm>
            <a:off x="6266125" y="4978448"/>
            <a:ext cx="4870244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he-IL" dirty="0">
                <a:solidFill>
                  <a:srgbClr val="2AADDC"/>
                </a:solidFill>
              </a:rPr>
              <a:t>בין 1970-2010 עלה שיעור המיתה ממחלות</a:t>
            </a:r>
          </a:p>
          <a:p>
            <a:pPr algn="ctr"/>
            <a:r>
              <a:rPr lang="he-IL" dirty="0">
                <a:solidFill>
                  <a:srgbClr val="2AADDC"/>
                </a:solidFill>
              </a:rPr>
              <a:t>הקשורות לעישון מ-3,000 ל-4,500 וחזר ל-3,000 </a:t>
            </a:r>
          </a:p>
        </p:txBody>
      </p:sp>
    </p:spTree>
    <p:extLst>
      <p:ext uri="{BB962C8B-B14F-4D97-AF65-F5344CB8AC3E}">
        <p14:creationId xmlns:p14="http://schemas.microsoft.com/office/powerpoint/2010/main" val="78186683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1E61183-7D09-CF40-96A8-B0BE1080CC6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he-I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61FDBCE-8F29-FD4E-8141-E812DCA2553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he-IL"/>
          </a:p>
        </p:txBody>
      </p:sp>
      <p:pic>
        <p:nvPicPr>
          <p:cNvPr id="2050" name="Picture 2" descr="Trends in per capita cigarette consumption and age-standardized lung... |  Download Scientific Diagram">
            <a:extLst>
              <a:ext uri="{FF2B5EF4-FFF2-40B4-BE49-F238E27FC236}">
                <a16:creationId xmlns:a16="http://schemas.microsoft.com/office/drawing/2014/main" id="{C9CE320C-1B7F-9A45-BDEB-E85B3715EDE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1400" y="622300"/>
            <a:ext cx="10109200" cy="5613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A8908BB2-E268-0F43-A6E3-DD151EF6C16A}"/>
              </a:ext>
            </a:extLst>
          </p:cNvPr>
          <p:cNvSpPr txBox="1"/>
          <p:nvPr/>
        </p:nvSpPr>
        <p:spPr>
          <a:xfrm>
            <a:off x="-67322" y="6627167"/>
            <a:ext cx="9285747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hlinkClick r:id="rId3"/>
              </a:rPr>
              <a:t>https://www.researchgate.net/figure/Trends-in-per-capita-cigarette-consumption-and-age-standardized-lung-cancer-death-rates_fig4_340132064</a:t>
            </a:r>
            <a:endParaRPr lang="he-IL" sz="1200" dirty="0"/>
          </a:p>
          <a:p>
            <a:endParaRPr lang="he-IL" sz="1200" dirty="0"/>
          </a:p>
        </p:txBody>
      </p:sp>
    </p:spTree>
    <p:extLst>
      <p:ext uri="{BB962C8B-B14F-4D97-AF65-F5344CB8AC3E}">
        <p14:creationId xmlns:p14="http://schemas.microsoft.com/office/powerpoint/2010/main" val="171488636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1E61183-7D09-CF40-96A8-B0BE1080CC6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he-I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61FDBCE-8F29-FD4E-8141-E812DCA2553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endParaRPr lang="he-IL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8908BB2-E268-0F43-A6E3-DD151EF6C16A}"/>
              </a:ext>
            </a:extLst>
          </p:cNvPr>
          <p:cNvSpPr txBox="1"/>
          <p:nvPr/>
        </p:nvSpPr>
        <p:spPr>
          <a:xfrm>
            <a:off x="4096305" y="6431301"/>
            <a:ext cx="3724096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hlinkClick r:id="rId2"/>
              </a:rPr>
              <a:t>https://www.nejm.org/doi/full/10.1056/nejmra1112570</a:t>
            </a:r>
            <a:endParaRPr lang="en-US" sz="1200" dirty="0"/>
          </a:p>
        </p:txBody>
      </p:sp>
      <p:pic>
        <p:nvPicPr>
          <p:cNvPr id="7" name="Picture 2" descr="Trends in per capita cigarette consumption and age-standardized lung... |  Download Scientific Diagram">
            <a:extLst>
              <a:ext uri="{FF2B5EF4-FFF2-40B4-BE49-F238E27FC236}">
                <a16:creationId xmlns:a16="http://schemas.microsoft.com/office/drawing/2014/main" id="{49729A34-8336-274E-9181-1D37B580F75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78618" y="1444211"/>
            <a:ext cx="8359421" cy="46417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2">
            <a:extLst>
              <a:ext uri="{FF2B5EF4-FFF2-40B4-BE49-F238E27FC236}">
                <a16:creationId xmlns:a16="http://schemas.microsoft.com/office/drawing/2014/main" id="{E49F1992-03D1-DE47-9CD3-E1FCB50787A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73188" y="821911"/>
            <a:ext cx="9129990" cy="567096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77973169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B531D6DC-E656-834A-9EF1-0F65BDB51AD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he-IL"/>
          </a:p>
        </p:txBody>
      </p:sp>
      <p:pic>
        <p:nvPicPr>
          <p:cNvPr id="16" name="Content Placeholder 15" descr="Graphical user interface&#10;&#10;Description automatically generated">
            <a:extLst>
              <a:ext uri="{FF2B5EF4-FFF2-40B4-BE49-F238E27FC236}">
                <a16:creationId xmlns:a16="http://schemas.microsoft.com/office/drawing/2014/main" id="{B5D98993-F747-8545-9043-49FCE4E3F71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308717" y="1780543"/>
            <a:ext cx="8980503" cy="2777173"/>
          </a:xfr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7D33C033-F801-4840-8CF1-D7CFDD6EB3FB}"/>
              </a:ext>
            </a:extLst>
          </p:cNvPr>
          <p:cNvSpPr txBox="1"/>
          <p:nvPr/>
        </p:nvSpPr>
        <p:spPr>
          <a:xfrm>
            <a:off x="4829453" y="4462905"/>
            <a:ext cx="219964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he-IL" dirty="0"/>
              <a:t>(משאבים, ידע, ניהול)</a:t>
            </a:r>
          </a:p>
        </p:txBody>
      </p:sp>
    </p:spTree>
    <p:extLst>
      <p:ext uri="{BB962C8B-B14F-4D97-AF65-F5344CB8AC3E}">
        <p14:creationId xmlns:p14="http://schemas.microsoft.com/office/powerpoint/2010/main" val="297059495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8000" b="-8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560A11A2-19DC-DC4E-9BDD-F4A54295E30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784411" y="2140150"/>
            <a:ext cx="8913181" cy="2751446"/>
          </a:xfrm>
          <a:solidFill>
            <a:schemeClr val="bg1">
              <a:alpha val="73189"/>
            </a:schemeClr>
          </a:solidFill>
        </p:spPr>
        <p:txBody>
          <a:bodyPr lIns="324000" tIns="324000" rIns="324000" bIns="324000">
            <a:normAutofit lnSpcReduction="10000"/>
          </a:bodyPr>
          <a:lstStyle/>
          <a:p>
            <a:pPr marL="0" indent="0" algn="r">
              <a:buNone/>
            </a:pPr>
            <a:r>
              <a:rPr lang="he-IL" dirty="0"/>
              <a:t>״בואו נפסיק לנסות למדוד התקדמות במונחים של כסף שהוצא. אנו מוציאים 33 אחוז יותר לכל תלמיד ב-1991 מאשר ב-1981 - 33 אחוז יותר בדולרים </a:t>
            </a:r>
            <a:r>
              <a:rPr lang="he-IL" dirty="0" err="1"/>
              <a:t>אמיתיים</a:t>
            </a:r>
            <a:r>
              <a:rPr lang="he-IL" dirty="0"/>
              <a:t> וקבועים. ואני לא חושב שיש אדם בשום מקום, בכל מקום בארה״ב, שיגיד שראינו שיפור של 33 אחוז בביצועי בתי הספר שלנו.״</a:t>
            </a:r>
          </a:p>
        </p:txBody>
      </p:sp>
      <p:sp>
        <p:nvSpPr>
          <p:cNvPr id="8" name="Title 7">
            <a:extLst>
              <a:ext uri="{FF2B5EF4-FFF2-40B4-BE49-F238E27FC236}">
                <a16:creationId xmlns:a16="http://schemas.microsoft.com/office/drawing/2014/main" id="{34DBE489-6330-2540-B581-5EB53B6242D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369164" y="5416521"/>
            <a:ext cx="4621567" cy="726828"/>
          </a:xfrm>
        </p:spPr>
        <p:txBody>
          <a:bodyPr>
            <a:noAutofit/>
          </a:bodyPr>
          <a:lstStyle/>
          <a:p>
            <a:r>
              <a:rPr lang="he-IL" sz="2400" dirty="0"/>
              <a:t>נשיא ארה״ב ג׳ורג׳ בוש (1991)</a:t>
            </a:r>
          </a:p>
        </p:txBody>
      </p:sp>
    </p:spTree>
    <p:extLst>
      <p:ext uri="{BB962C8B-B14F-4D97-AF65-F5344CB8AC3E}">
        <p14:creationId xmlns:p14="http://schemas.microsoft.com/office/powerpoint/2010/main" val="106597617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7F48F9B5-337D-A84A-B86D-D1C5424C8D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28229" y="63240"/>
            <a:ext cx="7445805" cy="1676603"/>
          </a:xfrm>
        </p:spPr>
        <p:txBody>
          <a:bodyPr>
            <a:normAutofit/>
          </a:bodyPr>
          <a:lstStyle/>
          <a:p>
            <a:r>
              <a:rPr lang="he-IL" sz="4000" dirty="0"/>
              <a:t>בעיות ממזריות | </a:t>
            </a:r>
            <a:r>
              <a:rPr lang="en-US" sz="4000" dirty="0"/>
              <a:t> Wicked Problems</a:t>
            </a:r>
            <a:endParaRPr lang="he-IL" sz="4000" dirty="0"/>
          </a:p>
        </p:txBody>
      </p:sp>
      <p:pic>
        <p:nvPicPr>
          <p:cNvPr id="4" name="Picture 2" descr="מעגל הקסמים של בעיות סוררות">
            <a:extLst>
              <a:ext uri="{FF2B5EF4-FFF2-40B4-BE49-F238E27FC236}">
                <a16:creationId xmlns:a16="http://schemas.microsoft.com/office/drawing/2014/main" id="{1CCE0DAD-6AB9-E84A-91C5-BE506F95443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961" t="-2" r="388" b="5"/>
          <a:stretch/>
        </p:blipFill>
        <p:spPr bwMode="auto">
          <a:xfrm>
            <a:off x="2903353" y="1230014"/>
            <a:ext cx="6385294" cy="5015451"/>
          </a:xfrm>
          <a:prstGeom prst="rect">
            <a:avLst/>
          </a:prstGeom>
          <a:noFill/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456B114D-40BE-0747-BECF-6592DCD33ED9}"/>
              </a:ext>
            </a:extLst>
          </p:cNvPr>
          <p:cNvSpPr txBox="1"/>
          <p:nvPr/>
        </p:nvSpPr>
        <p:spPr>
          <a:xfrm>
            <a:off x="15238" y="6149599"/>
            <a:ext cx="270272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r" rtl="1"/>
            <a:r>
              <a:rPr lang="en-US" dirty="0">
                <a:hlinkClick r:id="rId3"/>
              </a:rPr>
              <a:t>doalog.co/wicked-problem</a:t>
            </a:r>
            <a:endParaRPr lang="he-IL" dirty="0"/>
          </a:p>
        </p:txBody>
      </p:sp>
    </p:spTree>
    <p:extLst>
      <p:ext uri="{BB962C8B-B14F-4D97-AF65-F5344CB8AC3E}">
        <p14:creationId xmlns:p14="http://schemas.microsoft.com/office/powerpoint/2010/main" val="51462976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4A32FF0A-BDF1-EF46-B62E-AD763F903522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14600" y="855028"/>
            <a:ext cx="7562351" cy="5432112"/>
          </a:xfrm>
        </p:spPr>
      </p:pic>
      <p:sp>
        <p:nvSpPr>
          <p:cNvPr id="3" name="Title 2">
            <a:extLst>
              <a:ext uri="{FF2B5EF4-FFF2-40B4-BE49-F238E27FC236}">
                <a16:creationId xmlns:a16="http://schemas.microsoft.com/office/drawing/2014/main" id="{17375191-BC9B-124B-ACF4-15C75D5FE92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-217805"/>
            <a:ext cx="10515600" cy="1325563"/>
          </a:xfrm>
        </p:spPr>
        <p:txBody>
          <a:bodyPr/>
          <a:lstStyle/>
          <a:p>
            <a:r>
              <a:rPr lang="he-IL" sz="4800" dirty="0"/>
              <a:t>בעיות ציבוריות הן (כמעט תמיד) סוררות</a:t>
            </a:r>
          </a:p>
        </p:txBody>
      </p:sp>
    </p:spTree>
    <p:extLst>
      <p:ext uri="{BB962C8B-B14F-4D97-AF65-F5344CB8AC3E}">
        <p14:creationId xmlns:p14="http://schemas.microsoft.com/office/powerpoint/2010/main" val="204735934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560A11A2-19DC-DC4E-9BDD-F4A54295E30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2246049"/>
            <a:ext cx="10515600" cy="3930913"/>
          </a:xfrm>
        </p:spPr>
        <p:txBody>
          <a:bodyPr>
            <a:normAutofit/>
          </a:bodyPr>
          <a:lstStyle/>
          <a:p>
            <a:r>
              <a:rPr lang="he-IL" b="1" dirty="0"/>
              <a:t>לא ניתן לייצר הגדרה פורמלית ומוסכמת של מהות הבעיה</a:t>
            </a:r>
            <a:r>
              <a:rPr lang="he-IL" dirty="0"/>
              <a:t> (ההגדרה של בעיות ממזריות היא בעצמה בעיה ממזרית)</a:t>
            </a:r>
            <a:endParaRPr lang="en-IL" dirty="0"/>
          </a:p>
          <a:p>
            <a:r>
              <a:rPr lang="he-IL" b="1" dirty="0"/>
              <a:t>ייחודית במהותן </a:t>
            </a:r>
            <a:r>
              <a:rPr lang="he-IL" dirty="0"/>
              <a:t>(לא ניתן להעתיק פתרונות ״עובדים״ של אחרים)</a:t>
            </a:r>
            <a:endParaRPr lang="en-IL" dirty="0"/>
          </a:p>
          <a:p>
            <a:r>
              <a:rPr lang="he-IL" b="1" dirty="0"/>
              <a:t>תמיד ניתנות להצגה גם כסימפטום של בעיה אחרת</a:t>
            </a:r>
            <a:r>
              <a:rPr lang="he-IL" dirty="0"/>
              <a:t> </a:t>
            </a:r>
          </a:p>
          <a:p>
            <a:r>
              <a:rPr lang="he-IL" b="1" dirty="0"/>
              <a:t>ניתן להסביר את הקיום של פער בין הרצוי והמצוי במספר רב של דרכים. </a:t>
            </a:r>
            <a:r>
              <a:rPr lang="he-IL" dirty="0"/>
              <a:t>הבחירה בתיאור </a:t>
            </a:r>
            <a:r>
              <a:rPr lang="he-IL" dirty="0" err="1"/>
              <a:t>מסויים</a:t>
            </a:r>
            <a:r>
              <a:rPr lang="he-IL" dirty="0"/>
              <a:t> מכריעה גם את טבע המענה לבעיה </a:t>
            </a:r>
            <a:endParaRPr lang="en-IL" dirty="0"/>
          </a:p>
          <a:p>
            <a:r>
              <a:rPr lang="he-IL" b="1" dirty="0"/>
              <a:t>אין להן נקודת עצירה</a:t>
            </a:r>
            <a:r>
              <a:rPr lang="he-IL" dirty="0"/>
              <a:t> (אין ״סוף״ לבעיה)</a:t>
            </a:r>
            <a:endParaRPr lang="en-IL" dirty="0"/>
          </a:p>
          <a:p>
            <a:endParaRPr lang="he-IL" dirty="0"/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FC1F3302-1661-3847-914F-D64FEFE4952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e-IL" dirty="0"/>
              <a:t>בעיות סוררות הן: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3E49E6F-0661-B74F-AE02-9C254DA4DE0B}"/>
              </a:ext>
            </a:extLst>
          </p:cNvPr>
          <p:cNvSpPr txBox="1"/>
          <p:nvPr/>
        </p:nvSpPr>
        <p:spPr>
          <a:xfrm>
            <a:off x="6238229" y="6583627"/>
            <a:ext cx="5944256" cy="25391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50" dirty="0" err="1"/>
              <a:t>Rittel</a:t>
            </a:r>
            <a:r>
              <a:rPr lang="en-US" sz="1050" dirty="0"/>
              <a:t>, H.W.J., Webber, M.M. </a:t>
            </a:r>
            <a:r>
              <a:rPr lang="en-US" sz="1050" dirty="0">
                <a:hlinkClick r:id="rId2"/>
              </a:rPr>
              <a:t>Dilemmas in a general theory of planning.</a:t>
            </a:r>
            <a:r>
              <a:rPr lang="en-US" sz="1050" dirty="0"/>
              <a:t> Policy Sciences 4, 155–169 (1973)</a:t>
            </a:r>
            <a:endParaRPr lang="he-IL" sz="1050" dirty="0"/>
          </a:p>
        </p:txBody>
      </p:sp>
    </p:spTree>
    <p:extLst>
      <p:ext uri="{BB962C8B-B14F-4D97-AF65-F5344CB8AC3E}">
        <p14:creationId xmlns:p14="http://schemas.microsoft.com/office/powerpoint/2010/main" val="359548995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560A11A2-19DC-DC4E-9BDD-F4A54295E30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7361" y="1852258"/>
            <a:ext cx="9507245" cy="4351338"/>
          </a:xfrm>
        </p:spPr>
        <p:txBody>
          <a:bodyPr>
            <a:normAutofit/>
          </a:bodyPr>
          <a:lstStyle/>
          <a:p>
            <a:r>
              <a:rPr lang="he-IL" b="1" dirty="0"/>
              <a:t>אין בנמצא סט סגור של פתרונות אפשריים</a:t>
            </a:r>
            <a:endParaRPr lang="en-IL" dirty="0"/>
          </a:p>
          <a:p>
            <a:r>
              <a:rPr lang="he-IL" b="1" dirty="0"/>
              <a:t>אין מדד </a:t>
            </a:r>
            <a:r>
              <a:rPr lang="he-IL" b="1" dirty="0" err="1"/>
              <a:t>מיידי</a:t>
            </a:r>
            <a:r>
              <a:rPr lang="he-IL" b="1" dirty="0"/>
              <a:t> וגם לא מדד סופי לבחינת הפתרונות המוצעים</a:t>
            </a:r>
            <a:endParaRPr lang="en-IL" dirty="0"/>
          </a:p>
          <a:p>
            <a:pPr lvl="0"/>
            <a:r>
              <a:rPr lang="he-IL" b="1" dirty="0"/>
              <a:t>הפתרונות לבעיות סוררות אינם מהסוג של ״נכון/לא נכון״ אלא במונחים של טוב או רע</a:t>
            </a:r>
            <a:r>
              <a:rPr lang="he-IL" dirty="0"/>
              <a:t> </a:t>
            </a:r>
            <a:endParaRPr lang="en-IL" dirty="0"/>
          </a:p>
          <a:p>
            <a:pPr lvl="0"/>
            <a:r>
              <a:rPr lang="he-IL" b="1" dirty="0"/>
              <a:t>כל התערבות היא בגדר פעולה חד-פעמית. </a:t>
            </a:r>
            <a:r>
              <a:rPr lang="he-IL" dirty="0"/>
              <a:t>אין לנו את הרשות לטעות 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FC1F3302-1661-3847-914F-D64FEFE4952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e-IL" dirty="0"/>
              <a:t>לא ניתן לפתור אותן כי: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3E49E6F-0661-B74F-AE02-9C254DA4DE0B}"/>
              </a:ext>
            </a:extLst>
          </p:cNvPr>
          <p:cNvSpPr txBox="1"/>
          <p:nvPr/>
        </p:nvSpPr>
        <p:spPr>
          <a:xfrm>
            <a:off x="6238229" y="6583627"/>
            <a:ext cx="5944256" cy="25391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50" dirty="0" err="1"/>
              <a:t>Rittel</a:t>
            </a:r>
            <a:r>
              <a:rPr lang="en-US" sz="1050" dirty="0"/>
              <a:t>, H.W.J., Webber, M.M. </a:t>
            </a:r>
            <a:r>
              <a:rPr lang="en-US" sz="1050" dirty="0">
                <a:hlinkClick r:id="rId2"/>
              </a:rPr>
              <a:t>Dilemmas in a general theory of planning.</a:t>
            </a:r>
            <a:r>
              <a:rPr lang="en-US" sz="1050" dirty="0"/>
              <a:t> Policy Sciences 4, 155–169 (1973)</a:t>
            </a:r>
            <a:endParaRPr lang="he-IL" sz="1050" dirty="0"/>
          </a:p>
        </p:txBody>
      </p:sp>
    </p:spTree>
    <p:extLst>
      <p:ext uri="{BB962C8B-B14F-4D97-AF65-F5344CB8AC3E}">
        <p14:creationId xmlns:p14="http://schemas.microsoft.com/office/powerpoint/2010/main" val="422363528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1682969-8358-9749-85AD-0567A03D2E1A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pPr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</a:pPr>
            <a:r>
              <a:rPr lang="he-IL" dirty="0"/>
              <a:t>יש מה לעשות עם זה? </a:t>
            </a:r>
          </a:p>
        </p:txBody>
      </p:sp>
      <p:sp>
        <p:nvSpPr>
          <p:cNvPr id="4" name="Subtitle 3">
            <a:extLst>
              <a:ext uri="{FF2B5EF4-FFF2-40B4-BE49-F238E27FC236}">
                <a16:creationId xmlns:a16="http://schemas.microsoft.com/office/drawing/2014/main" id="{81EF7EFC-698E-3C4A-A6FC-64FCF4263E7B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273535872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FAABDC2-9933-8043-B7E9-BB84A32BCF6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he-IL"/>
          </a:p>
        </p:txBody>
      </p:sp>
      <p:pic>
        <p:nvPicPr>
          <p:cNvPr id="7170" name="Picture 2">
            <a:extLst>
              <a:ext uri="{FF2B5EF4-FFF2-40B4-BE49-F238E27FC236}">
                <a16:creationId xmlns:a16="http://schemas.microsoft.com/office/drawing/2014/main" id="{D7084BA7-FA16-504E-BE9D-EDB130E861CA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01665" y="981737"/>
            <a:ext cx="8891920" cy="55111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0F986D54-A775-0E46-B424-74BE864C947F}"/>
              </a:ext>
            </a:extLst>
          </p:cNvPr>
          <p:cNvSpPr txBox="1"/>
          <p:nvPr/>
        </p:nvSpPr>
        <p:spPr>
          <a:xfrm>
            <a:off x="0" y="6123543"/>
            <a:ext cx="187718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algn="r" defTabSz="914400" rtl="1" eaLnBrk="1" latinLnBrk="0" hangingPunct="1"/>
            <a:r>
              <a:rPr lang="en-US" dirty="0">
                <a:hlinkClick r:id="rId3"/>
              </a:rPr>
              <a:t>doalog.co/iceberg</a:t>
            </a:r>
            <a:endParaRPr lang="he-IL" dirty="0"/>
          </a:p>
        </p:txBody>
      </p:sp>
    </p:spTree>
    <p:extLst>
      <p:ext uri="{BB962C8B-B14F-4D97-AF65-F5344CB8AC3E}">
        <p14:creationId xmlns:p14="http://schemas.microsoft.com/office/powerpoint/2010/main" val="404629140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CA67E73-AC0F-AD46-9477-3218447544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he-IL"/>
          </a:p>
        </p:txBody>
      </p:sp>
      <p:pic>
        <p:nvPicPr>
          <p:cNvPr id="9" name="Content Placeholder 8" descr="Diagram&#10;&#10;Description automatically generated">
            <a:extLst>
              <a:ext uri="{FF2B5EF4-FFF2-40B4-BE49-F238E27FC236}">
                <a16:creationId xmlns:a16="http://schemas.microsoft.com/office/drawing/2014/main" id="{29E2B4CA-930F-AD49-A7E2-5D64AE5EC9A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949851" y="657071"/>
            <a:ext cx="7058268" cy="5720395"/>
          </a:xfr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A05B95A4-83BE-DA40-BDE7-ABD5E67BC694}"/>
              </a:ext>
            </a:extLst>
          </p:cNvPr>
          <p:cNvSpPr txBox="1"/>
          <p:nvPr/>
        </p:nvSpPr>
        <p:spPr>
          <a:xfrm>
            <a:off x="157358" y="6183630"/>
            <a:ext cx="187718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algn="r" defTabSz="914400" rtl="1" eaLnBrk="1" latinLnBrk="0" hangingPunct="1"/>
            <a:r>
              <a:rPr lang="en-US" dirty="0">
                <a:hlinkClick r:id="rId3"/>
              </a:rPr>
              <a:t>doalog.co/iceberg</a:t>
            </a:r>
            <a:endParaRPr lang="he-IL" dirty="0"/>
          </a:p>
        </p:txBody>
      </p:sp>
    </p:spTree>
    <p:extLst>
      <p:ext uri="{BB962C8B-B14F-4D97-AF65-F5344CB8AC3E}">
        <p14:creationId xmlns:p14="http://schemas.microsoft.com/office/powerpoint/2010/main" val="1300144458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CA67E73-AC0F-AD46-9477-3218447544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he-IL"/>
          </a:p>
        </p:txBody>
      </p:sp>
      <p:pic>
        <p:nvPicPr>
          <p:cNvPr id="9" name="Content Placeholder 8" descr="Diagram&#10;&#10;Description automatically generated">
            <a:extLst>
              <a:ext uri="{FF2B5EF4-FFF2-40B4-BE49-F238E27FC236}">
                <a16:creationId xmlns:a16="http://schemas.microsoft.com/office/drawing/2014/main" id="{29E2B4CA-930F-AD49-A7E2-5D64AE5EC9A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949851" y="657071"/>
            <a:ext cx="7058268" cy="5720395"/>
          </a:xfr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A05B95A4-83BE-DA40-BDE7-ABD5E67BC694}"/>
              </a:ext>
            </a:extLst>
          </p:cNvPr>
          <p:cNvSpPr txBox="1"/>
          <p:nvPr/>
        </p:nvSpPr>
        <p:spPr>
          <a:xfrm>
            <a:off x="157358" y="6183630"/>
            <a:ext cx="187718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algn="r" defTabSz="914400" rtl="1" eaLnBrk="1" latinLnBrk="0" hangingPunct="1"/>
            <a:r>
              <a:rPr lang="en-US" dirty="0">
                <a:hlinkClick r:id="rId3"/>
              </a:rPr>
              <a:t>doalog.co/iceberg</a:t>
            </a:r>
            <a:endParaRPr lang="he-IL" dirty="0"/>
          </a:p>
        </p:txBody>
      </p:sp>
    </p:spTree>
    <p:extLst>
      <p:ext uri="{BB962C8B-B14F-4D97-AF65-F5344CB8AC3E}">
        <p14:creationId xmlns:p14="http://schemas.microsoft.com/office/powerpoint/2010/main" val="187994786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DC3296B-7F3E-F24C-8F67-1521E3E1A2E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91609" y="2371479"/>
            <a:ext cx="4142173" cy="1325563"/>
          </a:xfrm>
        </p:spPr>
        <p:txBody>
          <a:bodyPr>
            <a:normAutofit fontScale="90000"/>
          </a:bodyPr>
          <a:lstStyle/>
          <a:p>
            <a:r>
              <a:rPr lang="he-IL" dirty="0"/>
              <a:t>גישות בסיסיות להתמודדות עם אתגר ההסכמה</a:t>
            </a:r>
            <a:br>
              <a:rPr lang="he-IL" dirty="0"/>
            </a:br>
            <a:endParaRPr lang="he-IL" dirty="0"/>
          </a:p>
        </p:txBody>
      </p:sp>
      <p:pic>
        <p:nvPicPr>
          <p:cNvPr id="9218" name="Picture 2" descr="עץ החלטות לבחירת אסטרטגיות להתמודדות עם בעיות סוררות">
            <a:extLst>
              <a:ext uri="{FF2B5EF4-FFF2-40B4-BE49-F238E27FC236}">
                <a16:creationId xmlns:a16="http://schemas.microsoft.com/office/drawing/2014/main" id="{ADF0D1E9-C7CC-324D-8C5C-7C30C39AF9EA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40405" y="820675"/>
            <a:ext cx="9384714" cy="469235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57994203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0914BE4-6956-964F-AA66-36835F0F0A4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373000" y="593539"/>
            <a:ext cx="1624239" cy="1046425"/>
          </a:xfrm>
        </p:spPr>
        <p:txBody>
          <a:bodyPr>
            <a:noAutofit/>
          </a:bodyPr>
          <a:lstStyle/>
          <a:p>
            <a:pPr algn="ctr"/>
            <a:r>
              <a:rPr lang="he-IL" sz="2800" dirty="0"/>
              <a:t>להבין</a:t>
            </a:r>
            <a:r>
              <a:rPr lang="en-US" sz="2800" dirty="0"/>
              <a:t> </a:t>
            </a:r>
            <a:r>
              <a:rPr lang="he-IL" sz="2800" dirty="0"/>
              <a:t>לעומק</a:t>
            </a: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928DDC09-7EEB-FD4C-A6AE-B4A3AAECA066}"/>
              </a:ext>
            </a:extLst>
          </p:cNvPr>
          <p:cNvSpPr txBox="1">
            <a:spLocks/>
          </p:cNvSpPr>
          <p:nvPr/>
        </p:nvSpPr>
        <p:spPr>
          <a:xfrm>
            <a:off x="10440449" y="4042925"/>
            <a:ext cx="1624239" cy="1046425"/>
          </a:xfrm>
          <a:prstGeom prst="rect">
            <a:avLst/>
          </a:prstGeom>
          <a:noFill/>
          <a:ln>
            <a:noFill/>
          </a:ln>
        </p:spPr>
        <p:txBody>
          <a:bodyPr vert="horz" lIns="91440" tIns="45720" rIns="91440" bIns="45720" rtlCol="0" anchor="ctr">
            <a:normAutofit/>
          </a:bodyPr>
          <a:lstStyle>
            <a:lvl1pPr algn="r" defTabSz="914400" rtl="1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0" kern="1200">
                <a:solidFill>
                  <a:srgbClr val="00B0F0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he-IL" sz="2800" dirty="0"/>
              <a:t>לפעול לעומק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5D4A1428-2F44-F842-8508-431CEA0F23CF}"/>
              </a:ext>
            </a:extLst>
          </p:cNvPr>
          <p:cNvSpPr txBox="1"/>
          <p:nvPr/>
        </p:nvSpPr>
        <p:spPr>
          <a:xfrm>
            <a:off x="6768673" y="1555727"/>
            <a:ext cx="2529399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he-IL" b="1" i="0" dirty="0">
                <a:solidFill>
                  <a:srgbClr val="000000"/>
                </a:solidFill>
                <a:effectLst/>
                <a:latin typeface="Assistant" pitchFamily="2" charset="-79"/>
                <a:cs typeface="Assistant" pitchFamily="2" charset="-79"/>
              </a:rPr>
              <a:t>יצירת מפת מערכת מתעדכנת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1A26E62B-E271-6F40-9615-830C50C3FAB4}"/>
              </a:ext>
            </a:extLst>
          </p:cNvPr>
          <p:cNvSpPr txBox="1"/>
          <p:nvPr/>
        </p:nvSpPr>
        <p:spPr>
          <a:xfrm>
            <a:off x="3654090" y="1555727"/>
            <a:ext cx="2529399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rtl="1"/>
            <a:r>
              <a:rPr lang="he-IL" b="1" dirty="0">
                <a:solidFill>
                  <a:srgbClr val="000000"/>
                </a:solidFill>
                <a:latin typeface="Assistant" pitchFamily="2" charset="-79"/>
                <a:cs typeface="Assistant" pitchFamily="2" charset="-79"/>
              </a:rPr>
              <a:t>בניית תשתית בטוחה לחשיבה</a:t>
            </a:r>
            <a:endParaRPr lang="he-IL" b="1" i="0" dirty="0">
              <a:solidFill>
                <a:srgbClr val="000000"/>
              </a:solidFill>
              <a:effectLst/>
              <a:latin typeface="Assistant" pitchFamily="2" charset="-79"/>
              <a:cs typeface="Assistant" pitchFamily="2" charset="-79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0B0D9DAE-E56F-2B44-80C0-BE788E6AC8DE}"/>
              </a:ext>
            </a:extLst>
          </p:cNvPr>
          <p:cNvSpPr txBox="1"/>
          <p:nvPr/>
        </p:nvSpPr>
        <p:spPr>
          <a:xfrm>
            <a:off x="539507" y="1555727"/>
            <a:ext cx="2529399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rtl="1"/>
            <a:r>
              <a:rPr lang="he-IL" b="1" dirty="0">
                <a:solidFill>
                  <a:srgbClr val="000000"/>
                </a:solidFill>
                <a:latin typeface="Assistant" pitchFamily="2" charset="-79"/>
                <a:cs typeface="Assistant" pitchFamily="2" charset="-79"/>
              </a:rPr>
              <a:t>התמקדות בסיבות השורש ולא בסימפטומים</a:t>
            </a:r>
            <a:endParaRPr lang="he-IL" b="1" i="0" dirty="0">
              <a:solidFill>
                <a:srgbClr val="000000"/>
              </a:solidFill>
              <a:effectLst/>
              <a:latin typeface="Assistant" pitchFamily="2" charset="-79"/>
              <a:cs typeface="Assistant" pitchFamily="2" charset="-79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F58196E-D7D5-6545-BE6D-661F9219F208}"/>
              </a:ext>
            </a:extLst>
          </p:cNvPr>
          <p:cNvSpPr txBox="1"/>
          <p:nvPr/>
        </p:nvSpPr>
        <p:spPr>
          <a:xfrm>
            <a:off x="6795107" y="3744007"/>
            <a:ext cx="2529399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he-IL" b="1" dirty="0"/>
              <a:t>מחיפוש אחר פתרון להתוויית מענה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05182E85-4643-6A4F-8766-C2978A453526}"/>
              </a:ext>
            </a:extLst>
          </p:cNvPr>
          <p:cNvSpPr txBox="1"/>
          <p:nvPr/>
        </p:nvSpPr>
        <p:spPr>
          <a:xfrm>
            <a:off x="3680523" y="3704226"/>
            <a:ext cx="2529400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he-IL" b="1" dirty="0"/>
              <a:t>ניסוי וטעיה במעגלי משוב קצרים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E21B177D-4769-6640-BB12-6614A937A707}"/>
              </a:ext>
            </a:extLst>
          </p:cNvPr>
          <p:cNvSpPr txBox="1"/>
          <p:nvPr/>
        </p:nvSpPr>
        <p:spPr>
          <a:xfrm>
            <a:off x="335118" y="3704226"/>
            <a:ext cx="2701773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he-IL" b="1" dirty="0" err="1"/>
              <a:t>מחוייבות</a:t>
            </a:r>
            <a:r>
              <a:rPr lang="he-IL" b="1" dirty="0"/>
              <a:t> להתמודדות לאורך זמן (צפו לתגובה)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BF054086-05EC-704F-B9ED-15BA91E53C2F}"/>
              </a:ext>
            </a:extLst>
          </p:cNvPr>
          <p:cNvSpPr txBox="1"/>
          <p:nvPr/>
        </p:nvSpPr>
        <p:spPr>
          <a:xfrm>
            <a:off x="6622733" y="5962903"/>
            <a:ext cx="2874145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he-IL" b="1" dirty="0"/>
              <a:t>מנהיגות, לא רק מקצוענות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0DB4980A-8AC9-0840-8CE7-036D2CC87A8B}"/>
              </a:ext>
            </a:extLst>
          </p:cNvPr>
          <p:cNvSpPr txBox="1"/>
          <p:nvPr/>
        </p:nvSpPr>
        <p:spPr>
          <a:xfrm>
            <a:off x="3508150" y="5941059"/>
            <a:ext cx="2874145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he-IL" b="1" dirty="0"/>
              <a:t>מהלכים מערכתיים משולבים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EE497BED-E90E-DE47-9FAF-247C1F0F06C8}"/>
              </a:ext>
            </a:extLst>
          </p:cNvPr>
          <p:cNvSpPr txBox="1"/>
          <p:nvPr/>
        </p:nvSpPr>
        <p:spPr>
          <a:xfrm>
            <a:off x="221195" y="5941058"/>
            <a:ext cx="2874145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he-IL" b="1" dirty="0"/>
              <a:t>מוכנות לוותר ולשנות נתיב כשצריך</a:t>
            </a:r>
          </a:p>
        </p:txBody>
      </p:sp>
      <p:sp>
        <p:nvSpPr>
          <p:cNvPr id="39" name="Right Brace 38">
            <a:extLst>
              <a:ext uri="{FF2B5EF4-FFF2-40B4-BE49-F238E27FC236}">
                <a16:creationId xmlns:a16="http://schemas.microsoft.com/office/drawing/2014/main" id="{F89D8390-9230-5D45-92DA-4D1D50127D7C}"/>
              </a:ext>
            </a:extLst>
          </p:cNvPr>
          <p:cNvSpPr/>
          <p:nvPr/>
        </p:nvSpPr>
        <p:spPr>
          <a:xfrm>
            <a:off x="9906988" y="191742"/>
            <a:ext cx="324222" cy="1940756"/>
          </a:xfrm>
          <a:prstGeom prst="rightBrace">
            <a:avLst/>
          </a:prstGeom>
          <a:ln w="57150">
            <a:solidFill>
              <a:srgbClr val="2AADDC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he-IL"/>
          </a:p>
        </p:txBody>
      </p:sp>
      <p:sp>
        <p:nvSpPr>
          <p:cNvPr id="40" name="Right Brace 39">
            <a:extLst>
              <a:ext uri="{FF2B5EF4-FFF2-40B4-BE49-F238E27FC236}">
                <a16:creationId xmlns:a16="http://schemas.microsoft.com/office/drawing/2014/main" id="{F28157DD-23AE-F848-A5C8-67610A3C1371}"/>
              </a:ext>
            </a:extLst>
          </p:cNvPr>
          <p:cNvSpPr/>
          <p:nvPr/>
        </p:nvSpPr>
        <p:spPr>
          <a:xfrm>
            <a:off x="9883256" y="2359848"/>
            <a:ext cx="324222" cy="4369426"/>
          </a:xfrm>
          <a:prstGeom prst="rightBrace">
            <a:avLst/>
          </a:prstGeom>
          <a:ln w="57150">
            <a:solidFill>
              <a:srgbClr val="2AADDC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he-IL"/>
          </a:p>
        </p:txBody>
      </p:sp>
      <p:sp>
        <p:nvSpPr>
          <p:cNvPr id="41" name="Graphic 23">
            <a:extLst>
              <a:ext uri="{FF2B5EF4-FFF2-40B4-BE49-F238E27FC236}">
                <a16:creationId xmlns:a16="http://schemas.microsoft.com/office/drawing/2014/main" id="{C80415FD-5287-D645-9BEB-30D836220B22}"/>
              </a:ext>
            </a:extLst>
          </p:cNvPr>
          <p:cNvSpPr/>
          <p:nvPr/>
        </p:nvSpPr>
        <p:spPr>
          <a:xfrm>
            <a:off x="7296427" y="2274854"/>
            <a:ext cx="1282634" cy="1269657"/>
          </a:xfrm>
          <a:custGeom>
            <a:avLst/>
            <a:gdLst>
              <a:gd name="connsiteX0" fmla="*/ 773558 w 1547115"/>
              <a:gd name="connsiteY0" fmla="*/ 0 h 1547115"/>
              <a:gd name="connsiteX1" fmla="*/ 0 w 1547115"/>
              <a:gd name="connsiteY1" fmla="*/ 773558 h 1547115"/>
              <a:gd name="connsiteX2" fmla="*/ 773558 w 1547115"/>
              <a:gd name="connsiteY2" fmla="*/ 1547116 h 1547115"/>
              <a:gd name="connsiteX3" fmla="*/ 1547116 w 1547115"/>
              <a:gd name="connsiteY3" fmla="*/ 773558 h 1547115"/>
              <a:gd name="connsiteX4" fmla="*/ 773558 w 1547115"/>
              <a:gd name="connsiteY4" fmla="*/ 0 h 1547115"/>
              <a:gd name="connsiteX5" fmla="*/ 1179676 w 1547115"/>
              <a:gd name="connsiteY5" fmla="*/ 451242 h 1547115"/>
              <a:gd name="connsiteX6" fmla="*/ 966947 w 1547115"/>
              <a:gd name="connsiteY6" fmla="*/ 915377 h 1547115"/>
              <a:gd name="connsiteX7" fmla="*/ 915377 w 1547115"/>
              <a:gd name="connsiteY7" fmla="*/ 966947 h 1547115"/>
              <a:gd name="connsiteX8" fmla="*/ 451242 w 1547115"/>
              <a:gd name="connsiteY8" fmla="*/ 1179676 h 1547115"/>
              <a:gd name="connsiteX9" fmla="*/ 367440 w 1547115"/>
              <a:gd name="connsiteY9" fmla="*/ 1095874 h 1547115"/>
              <a:gd name="connsiteX10" fmla="*/ 580169 w 1547115"/>
              <a:gd name="connsiteY10" fmla="*/ 631739 h 1547115"/>
              <a:gd name="connsiteX11" fmla="*/ 631739 w 1547115"/>
              <a:gd name="connsiteY11" fmla="*/ 580169 h 1547115"/>
              <a:gd name="connsiteX12" fmla="*/ 1095874 w 1547115"/>
              <a:gd name="connsiteY12" fmla="*/ 367440 h 1547115"/>
              <a:gd name="connsiteX13" fmla="*/ 1179676 w 1547115"/>
              <a:gd name="connsiteY13" fmla="*/ 451242 h 154711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</a:cxnLst>
            <a:rect l="l" t="t" r="r" b="b"/>
            <a:pathLst>
              <a:path w="1547115" h="1547115">
                <a:moveTo>
                  <a:pt x="773558" y="0"/>
                </a:moveTo>
                <a:cubicBezTo>
                  <a:pt x="344878" y="0"/>
                  <a:pt x="0" y="344878"/>
                  <a:pt x="0" y="773558"/>
                </a:cubicBezTo>
                <a:cubicBezTo>
                  <a:pt x="0" y="1202238"/>
                  <a:pt x="344878" y="1547116"/>
                  <a:pt x="773558" y="1547116"/>
                </a:cubicBezTo>
                <a:cubicBezTo>
                  <a:pt x="1202238" y="1547116"/>
                  <a:pt x="1547116" y="1202238"/>
                  <a:pt x="1547116" y="773558"/>
                </a:cubicBezTo>
                <a:cubicBezTo>
                  <a:pt x="1547116" y="344878"/>
                  <a:pt x="1202238" y="0"/>
                  <a:pt x="773558" y="0"/>
                </a:cubicBezTo>
                <a:close/>
                <a:moveTo>
                  <a:pt x="1179676" y="451242"/>
                </a:moveTo>
                <a:lnTo>
                  <a:pt x="966947" y="915377"/>
                </a:lnTo>
                <a:cubicBezTo>
                  <a:pt x="957278" y="934716"/>
                  <a:pt x="934716" y="957278"/>
                  <a:pt x="915377" y="966947"/>
                </a:cubicBezTo>
                <a:lnTo>
                  <a:pt x="451242" y="1179676"/>
                </a:lnTo>
                <a:cubicBezTo>
                  <a:pt x="396448" y="1205461"/>
                  <a:pt x="341655" y="1150668"/>
                  <a:pt x="367440" y="1095874"/>
                </a:cubicBezTo>
                <a:lnTo>
                  <a:pt x="580169" y="631739"/>
                </a:lnTo>
                <a:cubicBezTo>
                  <a:pt x="589838" y="612400"/>
                  <a:pt x="612400" y="589838"/>
                  <a:pt x="631739" y="580169"/>
                </a:cubicBezTo>
                <a:lnTo>
                  <a:pt x="1095874" y="367440"/>
                </a:lnTo>
                <a:cubicBezTo>
                  <a:pt x="1150668" y="341655"/>
                  <a:pt x="1205461" y="396448"/>
                  <a:pt x="1179676" y="451242"/>
                </a:cubicBezTo>
                <a:close/>
              </a:path>
            </a:pathLst>
          </a:custGeom>
          <a:solidFill>
            <a:srgbClr val="000000">
              <a:alpha val="40000"/>
            </a:srgbClr>
          </a:solidFill>
          <a:ln w="3218" cap="flat">
            <a:noFill/>
            <a:prstDash val="solid"/>
            <a:miter/>
          </a:ln>
        </p:spPr>
        <p:txBody>
          <a:bodyPr rtlCol="0" anchor="ctr"/>
          <a:lstStyle/>
          <a:p>
            <a:pPr marL="0" algn="r" defTabSz="914400" rtl="1" eaLnBrk="1" latinLnBrk="0" hangingPunct="1"/>
            <a:endParaRPr lang="he-IL" dirty="0"/>
          </a:p>
        </p:txBody>
      </p:sp>
      <p:sp>
        <p:nvSpPr>
          <p:cNvPr id="42" name="Graphic 23">
            <a:extLst>
              <a:ext uri="{FF2B5EF4-FFF2-40B4-BE49-F238E27FC236}">
                <a16:creationId xmlns:a16="http://schemas.microsoft.com/office/drawing/2014/main" id="{C80415FD-5287-D645-9BEB-30D836220B22}"/>
              </a:ext>
            </a:extLst>
          </p:cNvPr>
          <p:cNvSpPr/>
          <p:nvPr/>
        </p:nvSpPr>
        <p:spPr>
          <a:xfrm>
            <a:off x="7598425" y="2583114"/>
            <a:ext cx="825367" cy="825367"/>
          </a:xfrm>
          <a:custGeom>
            <a:avLst/>
            <a:gdLst>
              <a:gd name="connsiteX0" fmla="*/ 338551 w 825367"/>
              <a:gd name="connsiteY0" fmla="*/ 338551 h 825367"/>
              <a:gd name="connsiteX1" fmla="*/ 338551 w 825367"/>
              <a:gd name="connsiteY1" fmla="*/ 486817 h 825367"/>
              <a:gd name="connsiteX2" fmla="*/ 486817 w 825367"/>
              <a:gd name="connsiteY2" fmla="*/ 486817 h 825367"/>
              <a:gd name="connsiteX3" fmla="*/ 486817 w 825367"/>
              <a:gd name="connsiteY3" fmla="*/ 338551 h 825367"/>
              <a:gd name="connsiteX4" fmla="*/ 338551 w 825367"/>
              <a:gd name="connsiteY4" fmla="*/ 338551 h 825367"/>
              <a:gd name="connsiteX5" fmla="*/ 818802 w 825367"/>
              <a:gd name="connsiteY5" fmla="*/ 90368 h 825367"/>
              <a:gd name="connsiteX6" fmla="*/ 606073 w 825367"/>
              <a:gd name="connsiteY6" fmla="*/ 554503 h 825367"/>
              <a:gd name="connsiteX7" fmla="*/ 554503 w 825367"/>
              <a:gd name="connsiteY7" fmla="*/ 606073 h 825367"/>
              <a:gd name="connsiteX8" fmla="*/ 90368 w 825367"/>
              <a:gd name="connsiteY8" fmla="*/ 818802 h 825367"/>
              <a:gd name="connsiteX9" fmla="*/ 6566 w 825367"/>
              <a:gd name="connsiteY9" fmla="*/ 735000 h 825367"/>
              <a:gd name="connsiteX10" fmla="*/ 219294 w 825367"/>
              <a:gd name="connsiteY10" fmla="*/ 270865 h 825367"/>
              <a:gd name="connsiteX11" fmla="*/ 270865 w 825367"/>
              <a:gd name="connsiteY11" fmla="*/ 219294 h 825367"/>
              <a:gd name="connsiteX12" fmla="*/ 735000 w 825367"/>
              <a:gd name="connsiteY12" fmla="*/ 6566 h 825367"/>
              <a:gd name="connsiteX13" fmla="*/ 818802 w 825367"/>
              <a:gd name="connsiteY13" fmla="*/ 90368 h 82536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</a:cxnLst>
            <a:rect l="l" t="t" r="r" b="b"/>
            <a:pathLst>
              <a:path w="825367" h="825367">
                <a:moveTo>
                  <a:pt x="338551" y="338551"/>
                </a:moveTo>
                <a:cubicBezTo>
                  <a:pt x="299873" y="380452"/>
                  <a:pt x="299873" y="444915"/>
                  <a:pt x="338551" y="486817"/>
                </a:cubicBezTo>
                <a:cubicBezTo>
                  <a:pt x="377229" y="528718"/>
                  <a:pt x="444915" y="525494"/>
                  <a:pt x="486817" y="486817"/>
                </a:cubicBezTo>
                <a:cubicBezTo>
                  <a:pt x="528718" y="448139"/>
                  <a:pt x="525494" y="380452"/>
                  <a:pt x="486817" y="338551"/>
                </a:cubicBezTo>
                <a:cubicBezTo>
                  <a:pt x="444915" y="299873"/>
                  <a:pt x="380452" y="299873"/>
                  <a:pt x="338551" y="338551"/>
                </a:cubicBezTo>
                <a:close/>
                <a:moveTo>
                  <a:pt x="818802" y="90368"/>
                </a:moveTo>
                <a:lnTo>
                  <a:pt x="606073" y="554503"/>
                </a:lnTo>
                <a:cubicBezTo>
                  <a:pt x="596404" y="573842"/>
                  <a:pt x="573842" y="596404"/>
                  <a:pt x="554503" y="606073"/>
                </a:cubicBezTo>
                <a:lnTo>
                  <a:pt x="90368" y="818802"/>
                </a:lnTo>
                <a:cubicBezTo>
                  <a:pt x="35574" y="844587"/>
                  <a:pt x="-19219" y="789793"/>
                  <a:pt x="6566" y="735000"/>
                </a:cubicBezTo>
                <a:lnTo>
                  <a:pt x="219294" y="270865"/>
                </a:lnTo>
                <a:cubicBezTo>
                  <a:pt x="228964" y="251526"/>
                  <a:pt x="251526" y="228964"/>
                  <a:pt x="270865" y="219294"/>
                </a:cubicBezTo>
                <a:lnTo>
                  <a:pt x="735000" y="6566"/>
                </a:lnTo>
                <a:cubicBezTo>
                  <a:pt x="789793" y="-19219"/>
                  <a:pt x="844587" y="35574"/>
                  <a:pt x="818802" y="90368"/>
                </a:cubicBezTo>
                <a:close/>
              </a:path>
            </a:pathLst>
          </a:custGeom>
          <a:solidFill>
            <a:srgbClr val="000000"/>
          </a:solidFill>
          <a:ln w="3218" cap="flat">
            <a:noFill/>
            <a:prstDash val="solid"/>
            <a:miter/>
          </a:ln>
        </p:spPr>
        <p:txBody>
          <a:bodyPr rtlCol="0" anchor="ctr"/>
          <a:lstStyle/>
          <a:p>
            <a:pPr marL="0" algn="r" defTabSz="914400" rtl="1" eaLnBrk="1" latinLnBrk="0" hangingPunct="1"/>
            <a:endParaRPr lang="he-IL"/>
          </a:p>
        </p:txBody>
      </p:sp>
      <p:sp>
        <p:nvSpPr>
          <p:cNvPr id="59" name="Graphic 37">
            <a:extLst>
              <a:ext uri="{FF2B5EF4-FFF2-40B4-BE49-F238E27FC236}">
                <a16:creationId xmlns:a16="http://schemas.microsoft.com/office/drawing/2014/main" id="{B92B1D3A-1829-D14B-B4D3-6462C6EBCE39}"/>
              </a:ext>
            </a:extLst>
          </p:cNvPr>
          <p:cNvSpPr/>
          <p:nvPr/>
        </p:nvSpPr>
        <p:spPr>
          <a:xfrm>
            <a:off x="8679547" y="4901444"/>
            <a:ext cx="903859" cy="702906"/>
          </a:xfrm>
          <a:custGeom>
            <a:avLst/>
            <a:gdLst>
              <a:gd name="connsiteX0" fmla="*/ 481473 w 903859"/>
              <a:gd name="connsiteY0" fmla="*/ 29425 h 702906"/>
              <a:gd name="connsiteX1" fmla="*/ 623340 w 903859"/>
              <a:gd name="connsiteY1" fmla="*/ 29425 h 702906"/>
              <a:gd name="connsiteX2" fmla="*/ 874434 w 903859"/>
              <a:gd name="connsiteY2" fmla="*/ 280519 h 702906"/>
              <a:gd name="connsiteX3" fmla="*/ 874434 w 903859"/>
              <a:gd name="connsiteY3" fmla="*/ 422387 h 702906"/>
              <a:gd name="connsiteX4" fmla="*/ 623340 w 903859"/>
              <a:gd name="connsiteY4" fmla="*/ 673481 h 702906"/>
              <a:gd name="connsiteX5" fmla="*/ 481473 w 903859"/>
              <a:gd name="connsiteY5" fmla="*/ 673481 h 702906"/>
              <a:gd name="connsiteX6" fmla="*/ 481473 w 903859"/>
              <a:gd name="connsiteY6" fmla="*/ 531613 h 702906"/>
              <a:gd name="connsiteX7" fmla="*/ 560881 w 903859"/>
              <a:gd name="connsiteY7" fmla="*/ 451891 h 702906"/>
              <a:gd name="connsiteX8" fmla="*/ 100438 w 903859"/>
              <a:gd name="connsiteY8" fmla="*/ 451891 h 702906"/>
              <a:gd name="connsiteX9" fmla="*/ 0 w 903859"/>
              <a:gd name="connsiteY9" fmla="*/ 351453 h 702906"/>
              <a:gd name="connsiteX10" fmla="*/ 100438 w 903859"/>
              <a:gd name="connsiteY10" fmla="*/ 251015 h 702906"/>
              <a:gd name="connsiteX11" fmla="*/ 560881 w 903859"/>
              <a:gd name="connsiteY11" fmla="*/ 251015 h 702906"/>
              <a:gd name="connsiteX12" fmla="*/ 481473 w 903859"/>
              <a:gd name="connsiteY12" fmla="*/ 171293 h 702906"/>
              <a:gd name="connsiteX13" fmla="*/ 481473 w 903859"/>
              <a:gd name="connsiteY13" fmla="*/ 29425 h 702906"/>
              <a:gd name="connsiteX14" fmla="*/ 481473 w 903859"/>
              <a:gd name="connsiteY14" fmla="*/ 29425 h 70290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903859" h="702906">
                <a:moveTo>
                  <a:pt x="481473" y="29425"/>
                </a:moveTo>
                <a:cubicBezTo>
                  <a:pt x="520706" y="-9808"/>
                  <a:pt x="584107" y="-9808"/>
                  <a:pt x="623340" y="29425"/>
                </a:cubicBezTo>
                <a:lnTo>
                  <a:pt x="874434" y="280519"/>
                </a:lnTo>
                <a:cubicBezTo>
                  <a:pt x="913668" y="319752"/>
                  <a:pt x="913668" y="383154"/>
                  <a:pt x="874434" y="422387"/>
                </a:cubicBezTo>
                <a:lnTo>
                  <a:pt x="623340" y="673481"/>
                </a:lnTo>
                <a:cubicBezTo>
                  <a:pt x="584107" y="712714"/>
                  <a:pt x="520706" y="712714"/>
                  <a:pt x="481473" y="673481"/>
                </a:cubicBezTo>
                <a:cubicBezTo>
                  <a:pt x="442239" y="634248"/>
                  <a:pt x="442239" y="570846"/>
                  <a:pt x="481473" y="531613"/>
                </a:cubicBezTo>
                <a:lnTo>
                  <a:pt x="560881" y="451891"/>
                </a:lnTo>
                <a:lnTo>
                  <a:pt x="100438" y="451891"/>
                </a:lnTo>
                <a:cubicBezTo>
                  <a:pt x="44883" y="451891"/>
                  <a:pt x="0" y="407008"/>
                  <a:pt x="0" y="351453"/>
                </a:cubicBezTo>
                <a:cubicBezTo>
                  <a:pt x="0" y="295899"/>
                  <a:pt x="44883" y="251015"/>
                  <a:pt x="100438" y="251015"/>
                </a:cubicBezTo>
                <a:lnTo>
                  <a:pt x="560881" y="251015"/>
                </a:lnTo>
                <a:lnTo>
                  <a:pt x="481473" y="171293"/>
                </a:lnTo>
                <a:cubicBezTo>
                  <a:pt x="442239" y="132060"/>
                  <a:pt x="442239" y="68658"/>
                  <a:pt x="481473" y="29425"/>
                </a:cubicBezTo>
                <a:lnTo>
                  <a:pt x="481473" y="29425"/>
                </a:lnTo>
                <a:close/>
              </a:path>
            </a:pathLst>
          </a:custGeom>
          <a:solidFill>
            <a:srgbClr val="000000"/>
          </a:solidFill>
          <a:ln w="3125" cap="flat">
            <a:noFill/>
            <a:prstDash val="solid"/>
            <a:miter/>
          </a:ln>
        </p:spPr>
        <p:txBody>
          <a:bodyPr rtlCol="0" anchor="ctr"/>
          <a:lstStyle/>
          <a:p>
            <a:endParaRPr lang="he-IL"/>
          </a:p>
        </p:txBody>
      </p:sp>
      <p:sp>
        <p:nvSpPr>
          <p:cNvPr id="60" name="Graphic 37">
            <a:extLst>
              <a:ext uri="{FF2B5EF4-FFF2-40B4-BE49-F238E27FC236}">
                <a16:creationId xmlns:a16="http://schemas.microsoft.com/office/drawing/2014/main" id="{B92B1D3A-1829-D14B-B4D3-6462C6EBCE39}"/>
              </a:ext>
            </a:extLst>
          </p:cNvPr>
          <p:cNvSpPr/>
          <p:nvPr/>
        </p:nvSpPr>
        <p:spPr>
          <a:xfrm>
            <a:off x="7574733" y="4449397"/>
            <a:ext cx="1004327" cy="1606922"/>
          </a:xfrm>
          <a:custGeom>
            <a:avLst/>
            <a:gdLst>
              <a:gd name="connsiteX0" fmla="*/ 803500 w 1004327"/>
              <a:gd name="connsiteY0" fmla="*/ 150656 h 1606922"/>
              <a:gd name="connsiteX1" fmla="*/ 652844 w 1004327"/>
              <a:gd name="connsiteY1" fmla="*/ 301313 h 1606922"/>
              <a:gd name="connsiteX2" fmla="*/ 502188 w 1004327"/>
              <a:gd name="connsiteY2" fmla="*/ 150656 h 1606922"/>
              <a:gd name="connsiteX3" fmla="*/ 652844 w 1004327"/>
              <a:gd name="connsiteY3" fmla="*/ 0 h 1606922"/>
              <a:gd name="connsiteX4" fmla="*/ 803500 w 1004327"/>
              <a:gd name="connsiteY4" fmla="*/ 150656 h 1606922"/>
              <a:gd name="connsiteX5" fmla="*/ 397042 w 1004327"/>
              <a:gd name="connsiteY5" fmla="*/ 625538 h 1606922"/>
              <a:gd name="connsiteX6" fmla="*/ 388254 w 1004327"/>
              <a:gd name="connsiteY6" fmla="*/ 629304 h 1606922"/>
              <a:gd name="connsiteX7" fmla="*/ 353729 w 1004327"/>
              <a:gd name="connsiteY7" fmla="*/ 644684 h 1606922"/>
              <a:gd name="connsiteX8" fmla="*/ 248646 w 1004327"/>
              <a:gd name="connsiteY8" fmla="*/ 753596 h 1606922"/>
              <a:gd name="connsiteX9" fmla="*/ 243906 w 1004327"/>
              <a:gd name="connsiteY9" fmla="*/ 765523 h 1606922"/>
              <a:gd name="connsiteX10" fmla="*/ 113369 w 1004327"/>
              <a:gd name="connsiteY10" fmla="*/ 821391 h 1606922"/>
              <a:gd name="connsiteX11" fmla="*/ 57406 w 1004327"/>
              <a:gd name="connsiteY11" fmla="*/ 690822 h 1606922"/>
              <a:gd name="connsiteX12" fmla="*/ 62146 w 1004327"/>
              <a:gd name="connsiteY12" fmla="*/ 678895 h 1606922"/>
              <a:gd name="connsiteX13" fmla="*/ 271997 w 1004327"/>
              <a:gd name="connsiteY13" fmla="*/ 461071 h 1606922"/>
              <a:gd name="connsiteX14" fmla="*/ 306523 w 1004327"/>
              <a:gd name="connsiteY14" fmla="*/ 445692 h 1606922"/>
              <a:gd name="connsiteX15" fmla="*/ 513801 w 1004327"/>
              <a:gd name="connsiteY15" fmla="*/ 401750 h 1606922"/>
              <a:gd name="connsiteX16" fmla="*/ 833632 w 1004327"/>
              <a:gd name="connsiteY16" fmla="*/ 614866 h 1606922"/>
              <a:gd name="connsiteX17" fmla="*/ 879142 w 1004327"/>
              <a:gd name="connsiteY17" fmla="*/ 730369 h 1606922"/>
              <a:gd name="connsiteX18" fmla="*/ 948821 w 1004327"/>
              <a:gd name="connsiteY18" fmla="*/ 763953 h 1606922"/>
              <a:gd name="connsiteX19" fmla="*/ 993704 w 1004327"/>
              <a:gd name="connsiteY19" fmla="*/ 898602 h 1606922"/>
              <a:gd name="connsiteX20" fmla="*/ 859055 w 1004327"/>
              <a:gd name="connsiteY20" fmla="*/ 943485 h 1606922"/>
              <a:gd name="connsiteX21" fmla="*/ 775252 w 1004327"/>
              <a:gd name="connsiteY21" fmla="*/ 901741 h 1606922"/>
              <a:gd name="connsiteX22" fmla="*/ 703691 w 1004327"/>
              <a:gd name="connsiteY22" fmla="*/ 824843 h 1606922"/>
              <a:gd name="connsiteX23" fmla="*/ 673559 w 1004327"/>
              <a:gd name="connsiteY23" fmla="*/ 752654 h 1606922"/>
              <a:gd name="connsiteX24" fmla="*/ 612983 w 1004327"/>
              <a:gd name="connsiteY24" fmla="*/ 958237 h 1606922"/>
              <a:gd name="connsiteX25" fmla="*/ 768347 w 1004327"/>
              <a:gd name="connsiteY25" fmla="*/ 1128039 h 1606922"/>
              <a:gd name="connsiteX26" fmla="*/ 803500 w 1004327"/>
              <a:gd name="connsiteY26" fmla="*/ 1193324 h 1606922"/>
              <a:gd name="connsiteX27" fmla="*/ 875690 w 1004327"/>
              <a:gd name="connsiteY27" fmla="*/ 1482082 h 1606922"/>
              <a:gd name="connsiteX28" fmla="*/ 802873 w 1004327"/>
              <a:gd name="connsiteY28" fmla="*/ 1603862 h 1606922"/>
              <a:gd name="connsiteX29" fmla="*/ 678267 w 1004327"/>
              <a:gd name="connsiteY29" fmla="*/ 1531045 h 1606922"/>
              <a:gd name="connsiteX30" fmla="*/ 611727 w 1004327"/>
              <a:gd name="connsiteY30" fmla="*/ 1254214 h 1606922"/>
              <a:gd name="connsiteX31" fmla="*/ 390137 w 1004327"/>
              <a:gd name="connsiteY31" fmla="*/ 1012222 h 1606922"/>
              <a:gd name="connsiteX32" fmla="*/ 343999 w 1004327"/>
              <a:gd name="connsiteY32" fmla="*/ 824843 h 1606922"/>
              <a:gd name="connsiteX33" fmla="*/ 397042 w 1004327"/>
              <a:gd name="connsiteY33" fmla="*/ 625538 h 1606922"/>
              <a:gd name="connsiteX34" fmla="*/ 215721 w 1004327"/>
              <a:gd name="connsiteY34" fmla="*/ 1249192 h 1606922"/>
              <a:gd name="connsiteX35" fmla="*/ 294062 w 1004327"/>
              <a:gd name="connsiteY35" fmla="*/ 1053339 h 1606922"/>
              <a:gd name="connsiteX36" fmla="*/ 316064 w 1004327"/>
              <a:gd name="connsiteY36" fmla="*/ 1080332 h 1606922"/>
              <a:gd name="connsiteX37" fmla="*/ 443808 w 1004327"/>
              <a:gd name="connsiteY37" fmla="*/ 1219689 h 1606922"/>
              <a:gd name="connsiteX38" fmla="*/ 398298 w 1004327"/>
              <a:gd name="connsiteY38" fmla="*/ 1333309 h 1606922"/>
              <a:gd name="connsiteX39" fmla="*/ 365028 w 1004327"/>
              <a:gd name="connsiteY39" fmla="*/ 1383841 h 1606922"/>
              <a:gd name="connsiteX40" fmla="*/ 171466 w 1004327"/>
              <a:gd name="connsiteY40" fmla="*/ 1577498 h 1606922"/>
              <a:gd name="connsiteX41" fmla="*/ 29416 w 1004327"/>
              <a:gd name="connsiteY41" fmla="*/ 1577498 h 1606922"/>
              <a:gd name="connsiteX42" fmla="*/ 29416 w 1004327"/>
              <a:gd name="connsiteY42" fmla="*/ 1435629 h 1606922"/>
              <a:gd name="connsiteX43" fmla="*/ 215721 w 1004327"/>
              <a:gd name="connsiteY43" fmla="*/ 1249192 h 160692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</a:cxnLst>
            <a:rect l="l" t="t" r="r" b="b"/>
            <a:pathLst>
              <a:path w="1004327" h="1606922">
                <a:moveTo>
                  <a:pt x="803500" y="150656"/>
                </a:moveTo>
                <a:cubicBezTo>
                  <a:pt x="803500" y="233863"/>
                  <a:pt x="736019" y="301313"/>
                  <a:pt x="652844" y="301313"/>
                </a:cubicBezTo>
                <a:cubicBezTo>
                  <a:pt x="569669" y="301313"/>
                  <a:pt x="502188" y="233863"/>
                  <a:pt x="502188" y="150656"/>
                </a:cubicBezTo>
                <a:cubicBezTo>
                  <a:pt x="502188" y="67450"/>
                  <a:pt x="569669" y="0"/>
                  <a:pt x="652844" y="0"/>
                </a:cubicBezTo>
                <a:cubicBezTo>
                  <a:pt x="736019" y="0"/>
                  <a:pt x="803500" y="67450"/>
                  <a:pt x="803500" y="150656"/>
                </a:cubicBezTo>
                <a:close/>
                <a:moveTo>
                  <a:pt x="397042" y="625538"/>
                </a:moveTo>
                <a:cubicBezTo>
                  <a:pt x="394217" y="626793"/>
                  <a:pt x="391079" y="628049"/>
                  <a:pt x="388254" y="629304"/>
                </a:cubicBezTo>
                <a:lnTo>
                  <a:pt x="353729" y="644684"/>
                </a:lnTo>
                <a:cubicBezTo>
                  <a:pt x="305738" y="666027"/>
                  <a:pt x="268105" y="704946"/>
                  <a:pt x="248646" y="753596"/>
                </a:cubicBezTo>
                <a:lnTo>
                  <a:pt x="243906" y="765523"/>
                </a:lnTo>
                <a:cubicBezTo>
                  <a:pt x="223317" y="816997"/>
                  <a:pt x="164875" y="842106"/>
                  <a:pt x="113369" y="821391"/>
                </a:cubicBezTo>
                <a:cubicBezTo>
                  <a:pt x="61863" y="800676"/>
                  <a:pt x="36817" y="742296"/>
                  <a:pt x="57406" y="690822"/>
                </a:cubicBezTo>
                <a:lnTo>
                  <a:pt x="62146" y="678895"/>
                </a:lnTo>
                <a:cubicBezTo>
                  <a:pt x="101034" y="581910"/>
                  <a:pt x="176331" y="503757"/>
                  <a:pt x="271997" y="461071"/>
                </a:cubicBezTo>
                <a:lnTo>
                  <a:pt x="306523" y="445692"/>
                </a:lnTo>
                <a:cubicBezTo>
                  <a:pt x="371933" y="416816"/>
                  <a:pt x="439728" y="401750"/>
                  <a:pt x="513801" y="401750"/>
                </a:cubicBezTo>
                <a:cubicBezTo>
                  <a:pt x="653786" y="401750"/>
                  <a:pt x="779960" y="485867"/>
                  <a:pt x="833632" y="614866"/>
                </a:cubicBezTo>
                <a:lnTo>
                  <a:pt x="879142" y="730369"/>
                </a:lnTo>
                <a:lnTo>
                  <a:pt x="948821" y="763953"/>
                </a:lnTo>
                <a:cubicBezTo>
                  <a:pt x="998412" y="788749"/>
                  <a:pt x="1018500" y="849011"/>
                  <a:pt x="993704" y="898602"/>
                </a:cubicBezTo>
                <a:cubicBezTo>
                  <a:pt x="968909" y="948193"/>
                  <a:pt x="908646" y="968281"/>
                  <a:pt x="859055" y="943485"/>
                </a:cubicBezTo>
                <a:lnTo>
                  <a:pt x="775252" y="901741"/>
                </a:lnTo>
                <a:cubicBezTo>
                  <a:pt x="742924" y="885420"/>
                  <a:pt x="717501" y="858113"/>
                  <a:pt x="703691" y="824843"/>
                </a:cubicBezTo>
                <a:lnTo>
                  <a:pt x="673559" y="752654"/>
                </a:lnTo>
                <a:lnTo>
                  <a:pt x="612983" y="958237"/>
                </a:lnTo>
                <a:lnTo>
                  <a:pt x="768347" y="1128039"/>
                </a:lnTo>
                <a:cubicBezTo>
                  <a:pt x="785296" y="1146558"/>
                  <a:pt x="797537" y="1168842"/>
                  <a:pt x="803500" y="1193324"/>
                </a:cubicBezTo>
                <a:lnTo>
                  <a:pt x="875690" y="1482082"/>
                </a:lnTo>
                <a:cubicBezTo>
                  <a:pt x="889186" y="1536067"/>
                  <a:pt x="856544" y="1590680"/>
                  <a:pt x="802873" y="1603862"/>
                </a:cubicBezTo>
                <a:cubicBezTo>
                  <a:pt x="748888" y="1617359"/>
                  <a:pt x="694275" y="1584716"/>
                  <a:pt x="678267" y="1531045"/>
                </a:cubicBezTo>
                <a:lnTo>
                  <a:pt x="611727" y="1254214"/>
                </a:lnTo>
                <a:lnTo>
                  <a:pt x="390137" y="1012222"/>
                </a:lnTo>
                <a:cubicBezTo>
                  <a:pt x="343685" y="961690"/>
                  <a:pt x="323597" y="891070"/>
                  <a:pt x="343999" y="824843"/>
                </a:cubicBezTo>
                <a:lnTo>
                  <a:pt x="397042" y="625538"/>
                </a:lnTo>
                <a:close/>
                <a:moveTo>
                  <a:pt x="215721" y="1249192"/>
                </a:moveTo>
                <a:lnTo>
                  <a:pt x="294062" y="1053339"/>
                </a:lnTo>
                <a:cubicBezTo>
                  <a:pt x="300810" y="1062755"/>
                  <a:pt x="308092" y="1071543"/>
                  <a:pt x="316064" y="1080332"/>
                </a:cubicBezTo>
                <a:lnTo>
                  <a:pt x="443808" y="1219689"/>
                </a:lnTo>
                <a:lnTo>
                  <a:pt x="398298" y="1333309"/>
                </a:lnTo>
                <a:cubicBezTo>
                  <a:pt x="390765" y="1352455"/>
                  <a:pt x="379466" y="1369717"/>
                  <a:pt x="365028" y="1383841"/>
                </a:cubicBezTo>
                <a:lnTo>
                  <a:pt x="171466" y="1577498"/>
                </a:lnTo>
                <a:cubicBezTo>
                  <a:pt x="132232" y="1616731"/>
                  <a:pt x="68643" y="1616731"/>
                  <a:pt x="29416" y="1577498"/>
                </a:cubicBezTo>
                <a:cubicBezTo>
                  <a:pt x="-9805" y="1538264"/>
                  <a:pt x="-9805" y="1474863"/>
                  <a:pt x="29416" y="1435629"/>
                </a:cubicBezTo>
                <a:lnTo>
                  <a:pt x="215721" y="1249192"/>
                </a:lnTo>
                <a:close/>
              </a:path>
            </a:pathLst>
          </a:custGeom>
          <a:solidFill>
            <a:srgbClr val="000000">
              <a:alpha val="40000"/>
            </a:srgbClr>
          </a:solidFill>
          <a:ln w="3125" cap="flat">
            <a:noFill/>
            <a:prstDash val="solid"/>
            <a:miter/>
          </a:ln>
        </p:spPr>
        <p:txBody>
          <a:bodyPr rtlCol="0" anchor="ctr"/>
          <a:lstStyle/>
          <a:p>
            <a:endParaRPr lang="he-IL"/>
          </a:p>
        </p:txBody>
      </p:sp>
      <p:sp>
        <p:nvSpPr>
          <p:cNvPr id="61" name="Graphic 31">
            <a:extLst>
              <a:ext uri="{FF2B5EF4-FFF2-40B4-BE49-F238E27FC236}">
                <a16:creationId xmlns:a16="http://schemas.microsoft.com/office/drawing/2014/main" id="{53F45A00-3539-664E-8139-BD5868508C10}"/>
              </a:ext>
            </a:extLst>
          </p:cNvPr>
          <p:cNvSpPr/>
          <p:nvPr/>
        </p:nvSpPr>
        <p:spPr>
          <a:xfrm>
            <a:off x="4477237" y="4992519"/>
            <a:ext cx="859035" cy="626944"/>
          </a:xfrm>
          <a:custGeom>
            <a:avLst/>
            <a:gdLst>
              <a:gd name="connsiteX0" fmla="*/ 859035 w 859035"/>
              <a:gd name="connsiteY0" fmla="*/ 195920 h 626944"/>
              <a:gd name="connsiteX1" fmla="*/ 482265 w 859035"/>
              <a:gd name="connsiteY1" fmla="*/ 503364 h 626944"/>
              <a:gd name="connsiteX2" fmla="*/ 385812 w 859035"/>
              <a:gd name="connsiteY2" fmla="*/ 503364 h 626944"/>
              <a:gd name="connsiteX3" fmla="*/ 204963 w 859035"/>
              <a:gd name="connsiteY3" fmla="*/ 626945 h 626944"/>
              <a:gd name="connsiteX4" fmla="*/ 96453 w 859035"/>
              <a:gd name="connsiteY4" fmla="*/ 599818 h 626944"/>
              <a:gd name="connsiteX5" fmla="*/ 0 w 859035"/>
              <a:gd name="connsiteY5" fmla="*/ 620917 h 626944"/>
              <a:gd name="connsiteX6" fmla="*/ 0 w 859035"/>
              <a:gd name="connsiteY6" fmla="*/ 0 h 626944"/>
              <a:gd name="connsiteX7" fmla="*/ 96453 w 859035"/>
              <a:gd name="connsiteY7" fmla="*/ 21099 h 626944"/>
              <a:gd name="connsiteX8" fmla="*/ 192906 w 859035"/>
              <a:gd name="connsiteY8" fmla="*/ 0 h 626944"/>
              <a:gd name="connsiteX9" fmla="*/ 192906 w 859035"/>
              <a:gd name="connsiteY9" fmla="*/ 364713 h 626944"/>
              <a:gd name="connsiteX10" fmla="*/ 385812 w 859035"/>
              <a:gd name="connsiteY10" fmla="*/ 310458 h 626944"/>
              <a:gd name="connsiteX11" fmla="*/ 482265 w 859035"/>
              <a:gd name="connsiteY11" fmla="*/ 310458 h 626944"/>
              <a:gd name="connsiteX12" fmla="*/ 663115 w 859035"/>
              <a:gd name="connsiteY12" fmla="*/ 186878 h 626944"/>
              <a:gd name="connsiteX13" fmla="*/ 771625 w 859035"/>
              <a:gd name="connsiteY13" fmla="*/ 214005 h 626944"/>
              <a:gd name="connsiteX14" fmla="*/ 859035 w 859035"/>
              <a:gd name="connsiteY14" fmla="*/ 195920 h 62694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859035" h="626944">
                <a:moveTo>
                  <a:pt x="859035" y="195920"/>
                </a:moveTo>
                <a:cubicBezTo>
                  <a:pt x="822865" y="370741"/>
                  <a:pt x="669143" y="503364"/>
                  <a:pt x="482265" y="503364"/>
                </a:cubicBezTo>
                <a:lnTo>
                  <a:pt x="385812" y="503364"/>
                </a:lnTo>
                <a:cubicBezTo>
                  <a:pt x="304430" y="503364"/>
                  <a:pt x="235104" y="554605"/>
                  <a:pt x="204963" y="626945"/>
                </a:cubicBezTo>
                <a:cubicBezTo>
                  <a:pt x="171807" y="608860"/>
                  <a:pt x="135637" y="599818"/>
                  <a:pt x="96453" y="599818"/>
                </a:cubicBezTo>
                <a:cubicBezTo>
                  <a:pt x="63297" y="599818"/>
                  <a:pt x="30142" y="605846"/>
                  <a:pt x="0" y="620917"/>
                </a:cubicBezTo>
                <a:lnTo>
                  <a:pt x="0" y="0"/>
                </a:lnTo>
                <a:cubicBezTo>
                  <a:pt x="30142" y="15071"/>
                  <a:pt x="63297" y="21099"/>
                  <a:pt x="96453" y="21099"/>
                </a:cubicBezTo>
                <a:cubicBezTo>
                  <a:pt x="129609" y="21099"/>
                  <a:pt x="162765" y="15071"/>
                  <a:pt x="192906" y="0"/>
                </a:cubicBezTo>
                <a:lnTo>
                  <a:pt x="192906" y="364713"/>
                </a:lnTo>
                <a:cubicBezTo>
                  <a:pt x="250175" y="331557"/>
                  <a:pt x="316487" y="310458"/>
                  <a:pt x="385812" y="310458"/>
                </a:cubicBezTo>
                <a:lnTo>
                  <a:pt x="482265" y="310458"/>
                </a:lnTo>
                <a:cubicBezTo>
                  <a:pt x="563648" y="310458"/>
                  <a:pt x="632973" y="259218"/>
                  <a:pt x="663115" y="186878"/>
                </a:cubicBezTo>
                <a:cubicBezTo>
                  <a:pt x="696271" y="204963"/>
                  <a:pt x="732441" y="214005"/>
                  <a:pt x="771625" y="214005"/>
                </a:cubicBezTo>
                <a:cubicBezTo>
                  <a:pt x="801766" y="214005"/>
                  <a:pt x="831908" y="207977"/>
                  <a:pt x="859035" y="195920"/>
                </a:cubicBezTo>
                <a:close/>
              </a:path>
            </a:pathLst>
          </a:custGeom>
          <a:solidFill>
            <a:srgbClr val="000000">
              <a:alpha val="40000"/>
            </a:srgbClr>
          </a:solidFill>
          <a:ln w="3001" cap="flat">
            <a:noFill/>
            <a:prstDash val="solid"/>
            <a:miter/>
          </a:ln>
        </p:spPr>
        <p:txBody>
          <a:bodyPr rtlCol="0" anchor="ctr"/>
          <a:lstStyle/>
          <a:p>
            <a:pPr marL="0" algn="r" defTabSz="914400" rtl="1" eaLnBrk="1" latinLnBrk="0" hangingPunct="1"/>
            <a:endParaRPr lang="he-IL"/>
          </a:p>
        </p:txBody>
      </p:sp>
      <p:sp>
        <p:nvSpPr>
          <p:cNvPr id="62" name="Graphic 31">
            <a:extLst>
              <a:ext uri="{FF2B5EF4-FFF2-40B4-BE49-F238E27FC236}">
                <a16:creationId xmlns:a16="http://schemas.microsoft.com/office/drawing/2014/main" id="{53F45A00-3539-664E-8139-BD5868508C10}"/>
              </a:ext>
            </a:extLst>
          </p:cNvPr>
          <p:cNvSpPr/>
          <p:nvPr/>
        </p:nvSpPr>
        <p:spPr>
          <a:xfrm>
            <a:off x="4366503" y="4438334"/>
            <a:ext cx="1157437" cy="1543249"/>
          </a:xfrm>
          <a:custGeom>
            <a:avLst/>
            <a:gdLst>
              <a:gd name="connsiteX0" fmla="*/ 916304 w 1157437"/>
              <a:gd name="connsiteY0" fmla="*/ 192906 h 1543249"/>
              <a:gd name="connsiteX1" fmla="*/ 675172 w 1157437"/>
              <a:gd name="connsiteY1" fmla="*/ 434039 h 1543249"/>
              <a:gd name="connsiteX2" fmla="*/ 916304 w 1157437"/>
              <a:gd name="connsiteY2" fmla="*/ 675171 h 1543249"/>
              <a:gd name="connsiteX3" fmla="*/ 1157437 w 1157437"/>
              <a:gd name="connsiteY3" fmla="*/ 434039 h 1543249"/>
              <a:gd name="connsiteX4" fmla="*/ 916304 w 1157437"/>
              <a:gd name="connsiteY4" fmla="*/ 192906 h 1543249"/>
              <a:gd name="connsiteX5" fmla="*/ 916304 w 1157437"/>
              <a:gd name="connsiteY5" fmla="*/ 482265 h 1543249"/>
              <a:gd name="connsiteX6" fmla="*/ 868078 w 1157437"/>
              <a:gd name="connsiteY6" fmla="*/ 434039 h 1543249"/>
              <a:gd name="connsiteX7" fmla="*/ 916304 w 1157437"/>
              <a:gd name="connsiteY7" fmla="*/ 385812 h 1543249"/>
              <a:gd name="connsiteX8" fmla="*/ 964531 w 1157437"/>
              <a:gd name="connsiteY8" fmla="*/ 434039 h 1543249"/>
              <a:gd name="connsiteX9" fmla="*/ 916304 w 1157437"/>
              <a:gd name="connsiteY9" fmla="*/ 482265 h 1543249"/>
              <a:gd name="connsiteX10" fmla="*/ 241133 w 1157437"/>
              <a:gd name="connsiteY10" fmla="*/ 0 h 1543249"/>
              <a:gd name="connsiteX11" fmla="*/ 0 w 1157437"/>
              <a:gd name="connsiteY11" fmla="*/ 241133 h 1543249"/>
              <a:gd name="connsiteX12" fmla="*/ 241133 w 1157437"/>
              <a:gd name="connsiteY12" fmla="*/ 482265 h 1543249"/>
              <a:gd name="connsiteX13" fmla="*/ 482265 w 1157437"/>
              <a:gd name="connsiteY13" fmla="*/ 241133 h 1543249"/>
              <a:gd name="connsiteX14" fmla="*/ 241133 w 1157437"/>
              <a:gd name="connsiteY14" fmla="*/ 0 h 1543249"/>
              <a:gd name="connsiteX15" fmla="*/ 241133 w 1157437"/>
              <a:gd name="connsiteY15" fmla="*/ 289359 h 1543249"/>
              <a:gd name="connsiteX16" fmla="*/ 192906 w 1157437"/>
              <a:gd name="connsiteY16" fmla="*/ 241133 h 1543249"/>
              <a:gd name="connsiteX17" fmla="*/ 241133 w 1157437"/>
              <a:gd name="connsiteY17" fmla="*/ 192906 h 1543249"/>
              <a:gd name="connsiteX18" fmla="*/ 289359 w 1157437"/>
              <a:gd name="connsiteY18" fmla="*/ 241133 h 1543249"/>
              <a:gd name="connsiteX19" fmla="*/ 241133 w 1157437"/>
              <a:gd name="connsiteY19" fmla="*/ 289359 h 1543249"/>
              <a:gd name="connsiteX20" fmla="*/ 241133 w 1157437"/>
              <a:gd name="connsiteY20" fmla="*/ 1060984 h 1543249"/>
              <a:gd name="connsiteX21" fmla="*/ 0 w 1157437"/>
              <a:gd name="connsiteY21" fmla="*/ 1302116 h 1543249"/>
              <a:gd name="connsiteX22" fmla="*/ 241133 w 1157437"/>
              <a:gd name="connsiteY22" fmla="*/ 1543249 h 1543249"/>
              <a:gd name="connsiteX23" fmla="*/ 482265 w 1157437"/>
              <a:gd name="connsiteY23" fmla="*/ 1302116 h 1543249"/>
              <a:gd name="connsiteX24" fmla="*/ 241133 w 1157437"/>
              <a:gd name="connsiteY24" fmla="*/ 1060984 h 1543249"/>
              <a:gd name="connsiteX25" fmla="*/ 241133 w 1157437"/>
              <a:gd name="connsiteY25" fmla="*/ 1350343 h 1543249"/>
              <a:gd name="connsiteX26" fmla="*/ 192906 w 1157437"/>
              <a:gd name="connsiteY26" fmla="*/ 1302116 h 1543249"/>
              <a:gd name="connsiteX27" fmla="*/ 241133 w 1157437"/>
              <a:gd name="connsiteY27" fmla="*/ 1253890 h 1543249"/>
              <a:gd name="connsiteX28" fmla="*/ 289359 w 1157437"/>
              <a:gd name="connsiteY28" fmla="*/ 1302116 h 1543249"/>
              <a:gd name="connsiteX29" fmla="*/ 241133 w 1157437"/>
              <a:gd name="connsiteY29" fmla="*/ 1350343 h 154324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</a:cxnLst>
            <a:rect l="l" t="t" r="r" b="b"/>
            <a:pathLst>
              <a:path w="1157437" h="1543249">
                <a:moveTo>
                  <a:pt x="916304" y="192906"/>
                </a:moveTo>
                <a:cubicBezTo>
                  <a:pt x="783681" y="192906"/>
                  <a:pt x="675172" y="301416"/>
                  <a:pt x="675172" y="434039"/>
                </a:cubicBezTo>
                <a:cubicBezTo>
                  <a:pt x="675172" y="566662"/>
                  <a:pt x="783681" y="675171"/>
                  <a:pt x="916304" y="675171"/>
                </a:cubicBezTo>
                <a:cubicBezTo>
                  <a:pt x="1048927" y="675171"/>
                  <a:pt x="1157437" y="566662"/>
                  <a:pt x="1157437" y="434039"/>
                </a:cubicBezTo>
                <a:cubicBezTo>
                  <a:pt x="1157437" y="301416"/>
                  <a:pt x="1048927" y="192906"/>
                  <a:pt x="916304" y="192906"/>
                </a:cubicBezTo>
                <a:close/>
                <a:moveTo>
                  <a:pt x="916304" y="482265"/>
                </a:moveTo>
                <a:cubicBezTo>
                  <a:pt x="889177" y="482265"/>
                  <a:pt x="868078" y="461166"/>
                  <a:pt x="868078" y="434039"/>
                </a:cubicBezTo>
                <a:cubicBezTo>
                  <a:pt x="868078" y="406911"/>
                  <a:pt x="889177" y="385812"/>
                  <a:pt x="916304" y="385812"/>
                </a:cubicBezTo>
                <a:cubicBezTo>
                  <a:pt x="943432" y="385812"/>
                  <a:pt x="964531" y="406911"/>
                  <a:pt x="964531" y="434039"/>
                </a:cubicBezTo>
                <a:cubicBezTo>
                  <a:pt x="964531" y="461166"/>
                  <a:pt x="943432" y="482265"/>
                  <a:pt x="916304" y="482265"/>
                </a:cubicBezTo>
                <a:close/>
                <a:moveTo>
                  <a:pt x="241133" y="0"/>
                </a:moveTo>
                <a:cubicBezTo>
                  <a:pt x="108510" y="0"/>
                  <a:pt x="0" y="108510"/>
                  <a:pt x="0" y="241133"/>
                </a:cubicBezTo>
                <a:cubicBezTo>
                  <a:pt x="0" y="373756"/>
                  <a:pt x="108510" y="482265"/>
                  <a:pt x="241133" y="482265"/>
                </a:cubicBezTo>
                <a:cubicBezTo>
                  <a:pt x="373756" y="482265"/>
                  <a:pt x="482265" y="373756"/>
                  <a:pt x="482265" y="241133"/>
                </a:cubicBezTo>
                <a:cubicBezTo>
                  <a:pt x="482265" y="108510"/>
                  <a:pt x="373756" y="0"/>
                  <a:pt x="241133" y="0"/>
                </a:cubicBezTo>
                <a:close/>
                <a:moveTo>
                  <a:pt x="241133" y="289359"/>
                </a:moveTo>
                <a:cubicBezTo>
                  <a:pt x="214005" y="289359"/>
                  <a:pt x="192906" y="268260"/>
                  <a:pt x="192906" y="241133"/>
                </a:cubicBezTo>
                <a:cubicBezTo>
                  <a:pt x="192906" y="214005"/>
                  <a:pt x="214005" y="192906"/>
                  <a:pt x="241133" y="192906"/>
                </a:cubicBezTo>
                <a:cubicBezTo>
                  <a:pt x="268260" y="192906"/>
                  <a:pt x="289359" y="214005"/>
                  <a:pt x="289359" y="241133"/>
                </a:cubicBezTo>
                <a:cubicBezTo>
                  <a:pt x="289359" y="268260"/>
                  <a:pt x="268260" y="289359"/>
                  <a:pt x="241133" y="289359"/>
                </a:cubicBezTo>
                <a:close/>
                <a:moveTo>
                  <a:pt x="241133" y="1060984"/>
                </a:moveTo>
                <a:cubicBezTo>
                  <a:pt x="108510" y="1060984"/>
                  <a:pt x="0" y="1169493"/>
                  <a:pt x="0" y="1302116"/>
                </a:cubicBezTo>
                <a:cubicBezTo>
                  <a:pt x="0" y="1434739"/>
                  <a:pt x="108510" y="1543249"/>
                  <a:pt x="241133" y="1543249"/>
                </a:cubicBezTo>
                <a:cubicBezTo>
                  <a:pt x="373756" y="1543249"/>
                  <a:pt x="482265" y="1434739"/>
                  <a:pt x="482265" y="1302116"/>
                </a:cubicBezTo>
                <a:cubicBezTo>
                  <a:pt x="482265" y="1169493"/>
                  <a:pt x="373756" y="1060984"/>
                  <a:pt x="241133" y="1060984"/>
                </a:cubicBezTo>
                <a:close/>
                <a:moveTo>
                  <a:pt x="241133" y="1350343"/>
                </a:moveTo>
                <a:cubicBezTo>
                  <a:pt x="214005" y="1350343"/>
                  <a:pt x="192906" y="1329244"/>
                  <a:pt x="192906" y="1302116"/>
                </a:cubicBezTo>
                <a:cubicBezTo>
                  <a:pt x="192906" y="1274989"/>
                  <a:pt x="214005" y="1253890"/>
                  <a:pt x="241133" y="1253890"/>
                </a:cubicBezTo>
                <a:cubicBezTo>
                  <a:pt x="268260" y="1253890"/>
                  <a:pt x="289359" y="1274989"/>
                  <a:pt x="289359" y="1302116"/>
                </a:cubicBezTo>
                <a:cubicBezTo>
                  <a:pt x="289359" y="1329244"/>
                  <a:pt x="268260" y="1350343"/>
                  <a:pt x="241133" y="1350343"/>
                </a:cubicBezTo>
                <a:close/>
              </a:path>
            </a:pathLst>
          </a:custGeom>
          <a:solidFill>
            <a:srgbClr val="000000"/>
          </a:solidFill>
          <a:ln w="3001" cap="flat">
            <a:noFill/>
            <a:prstDash val="solid"/>
            <a:miter/>
          </a:ln>
        </p:spPr>
        <p:txBody>
          <a:bodyPr rtlCol="0" anchor="ctr"/>
          <a:lstStyle/>
          <a:p>
            <a:endParaRPr lang="he-IL"/>
          </a:p>
        </p:txBody>
      </p:sp>
      <p:sp>
        <p:nvSpPr>
          <p:cNvPr id="63" name="Graphic 33">
            <a:extLst>
              <a:ext uri="{FF2B5EF4-FFF2-40B4-BE49-F238E27FC236}">
                <a16:creationId xmlns:a16="http://schemas.microsoft.com/office/drawing/2014/main" id="{9734962D-B0C6-5540-ADE1-555C16577CB0}"/>
              </a:ext>
            </a:extLst>
          </p:cNvPr>
          <p:cNvSpPr/>
          <p:nvPr/>
        </p:nvSpPr>
        <p:spPr>
          <a:xfrm>
            <a:off x="1084054" y="4765857"/>
            <a:ext cx="1127043" cy="1220963"/>
          </a:xfrm>
          <a:custGeom>
            <a:avLst/>
            <a:gdLst>
              <a:gd name="connsiteX0" fmla="*/ 0 w 1127043"/>
              <a:gd name="connsiteY0" fmla="*/ 0 h 1220963"/>
              <a:gd name="connsiteX1" fmla="*/ 0 w 1127043"/>
              <a:gd name="connsiteY1" fmla="*/ 1080083 h 1220963"/>
              <a:gd name="connsiteX2" fmla="*/ 140880 w 1127043"/>
              <a:gd name="connsiteY2" fmla="*/ 1220963 h 1220963"/>
              <a:gd name="connsiteX3" fmla="*/ 986163 w 1127043"/>
              <a:gd name="connsiteY3" fmla="*/ 1220963 h 1220963"/>
              <a:gd name="connsiteX4" fmla="*/ 1127043 w 1127043"/>
              <a:gd name="connsiteY4" fmla="*/ 1080083 h 1220963"/>
              <a:gd name="connsiteX5" fmla="*/ 1127043 w 1127043"/>
              <a:gd name="connsiteY5" fmla="*/ 0 h 1220963"/>
              <a:gd name="connsiteX6" fmla="*/ 0 w 1127043"/>
              <a:gd name="connsiteY6" fmla="*/ 0 h 1220963"/>
              <a:gd name="connsiteX7" fmla="*/ 868763 w 1127043"/>
              <a:gd name="connsiteY7" fmla="*/ 868762 h 1220963"/>
              <a:gd name="connsiteX8" fmla="*/ 798322 w 1127043"/>
              <a:gd name="connsiteY8" fmla="*/ 939203 h 1220963"/>
              <a:gd name="connsiteX9" fmla="*/ 727882 w 1127043"/>
              <a:gd name="connsiteY9" fmla="*/ 868762 h 1220963"/>
              <a:gd name="connsiteX10" fmla="*/ 727882 w 1127043"/>
              <a:gd name="connsiteY10" fmla="*/ 751362 h 1220963"/>
              <a:gd name="connsiteX11" fmla="*/ 610482 w 1127043"/>
              <a:gd name="connsiteY11" fmla="*/ 633962 h 1220963"/>
              <a:gd name="connsiteX12" fmla="*/ 428511 w 1127043"/>
              <a:gd name="connsiteY12" fmla="*/ 633962 h 1220963"/>
              <a:gd name="connsiteX13" fmla="*/ 519497 w 1127043"/>
              <a:gd name="connsiteY13" fmla="*/ 724947 h 1220963"/>
              <a:gd name="connsiteX14" fmla="*/ 519497 w 1127043"/>
              <a:gd name="connsiteY14" fmla="*/ 824737 h 1220963"/>
              <a:gd name="connsiteX15" fmla="*/ 469601 w 1127043"/>
              <a:gd name="connsiteY15" fmla="*/ 845282 h 1220963"/>
              <a:gd name="connsiteX16" fmla="*/ 419706 w 1127043"/>
              <a:gd name="connsiteY16" fmla="*/ 824737 h 1220963"/>
              <a:gd name="connsiteX17" fmla="*/ 208386 w 1127043"/>
              <a:gd name="connsiteY17" fmla="*/ 613417 h 1220963"/>
              <a:gd name="connsiteX18" fmla="*/ 208386 w 1127043"/>
              <a:gd name="connsiteY18" fmla="*/ 513626 h 1220963"/>
              <a:gd name="connsiteX19" fmla="*/ 419706 w 1127043"/>
              <a:gd name="connsiteY19" fmla="*/ 302306 h 1220963"/>
              <a:gd name="connsiteX20" fmla="*/ 519497 w 1127043"/>
              <a:gd name="connsiteY20" fmla="*/ 302306 h 1220963"/>
              <a:gd name="connsiteX21" fmla="*/ 519497 w 1127043"/>
              <a:gd name="connsiteY21" fmla="*/ 402096 h 1220963"/>
              <a:gd name="connsiteX22" fmla="*/ 428511 w 1127043"/>
              <a:gd name="connsiteY22" fmla="*/ 493081 h 1220963"/>
              <a:gd name="connsiteX23" fmla="*/ 610482 w 1127043"/>
              <a:gd name="connsiteY23" fmla="*/ 493081 h 1220963"/>
              <a:gd name="connsiteX24" fmla="*/ 868763 w 1127043"/>
              <a:gd name="connsiteY24" fmla="*/ 751362 h 1220963"/>
              <a:gd name="connsiteX25" fmla="*/ 868763 w 1127043"/>
              <a:gd name="connsiteY25" fmla="*/ 868762 h 122096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</a:cxnLst>
            <a:rect l="l" t="t" r="r" b="b"/>
            <a:pathLst>
              <a:path w="1127043" h="1220963">
                <a:moveTo>
                  <a:pt x="0" y="0"/>
                </a:moveTo>
                <a:lnTo>
                  <a:pt x="0" y="1080083"/>
                </a:lnTo>
                <a:cubicBezTo>
                  <a:pt x="0" y="1156393"/>
                  <a:pt x="64570" y="1220963"/>
                  <a:pt x="140880" y="1220963"/>
                </a:cubicBezTo>
                <a:lnTo>
                  <a:pt x="986163" y="1220963"/>
                </a:lnTo>
                <a:cubicBezTo>
                  <a:pt x="1062473" y="1220963"/>
                  <a:pt x="1127043" y="1156393"/>
                  <a:pt x="1127043" y="1080083"/>
                </a:cubicBezTo>
                <a:lnTo>
                  <a:pt x="1127043" y="0"/>
                </a:lnTo>
                <a:lnTo>
                  <a:pt x="0" y="0"/>
                </a:lnTo>
                <a:close/>
                <a:moveTo>
                  <a:pt x="868763" y="868762"/>
                </a:moveTo>
                <a:cubicBezTo>
                  <a:pt x="868763" y="906917"/>
                  <a:pt x="836478" y="939203"/>
                  <a:pt x="798322" y="939203"/>
                </a:cubicBezTo>
                <a:cubicBezTo>
                  <a:pt x="760167" y="939203"/>
                  <a:pt x="727882" y="906917"/>
                  <a:pt x="727882" y="868762"/>
                </a:cubicBezTo>
                <a:lnTo>
                  <a:pt x="727882" y="751362"/>
                </a:lnTo>
                <a:cubicBezTo>
                  <a:pt x="727882" y="686792"/>
                  <a:pt x="675052" y="633962"/>
                  <a:pt x="610482" y="633962"/>
                </a:cubicBezTo>
                <a:lnTo>
                  <a:pt x="428511" y="633962"/>
                </a:lnTo>
                <a:lnTo>
                  <a:pt x="519497" y="724947"/>
                </a:lnTo>
                <a:cubicBezTo>
                  <a:pt x="545912" y="751362"/>
                  <a:pt x="545912" y="798322"/>
                  <a:pt x="519497" y="824737"/>
                </a:cubicBezTo>
                <a:cubicBezTo>
                  <a:pt x="504822" y="839412"/>
                  <a:pt x="487211" y="845282"/>
                  <a:pt x="469601" y="845282"/>
                </a:cubicBezTo>
                <a:cubicBezTo>
                  <a:pt x="451991" y="845282"/>
                  <a:pt x="434381" y="839412"/>
                  <a:pt x="419706" y="824737"/>
                </a:cubicBezTo>
                <a:lnTo>
                  <a:pt x="208386" y="613417"/>
                </a:lnTo>
                <a:cubicBezTo>
                  <a:pt x="181971" y="587002"/>
                  <a:pt x="181971" y="540041"/>
                  <a:pt x="208386" y="513626"/>
                </a:cubicBezTo>
                <a:lnTo>
                  <a:pt x="419706" y="302306"/>
                </a:lnTo>
                <a:cubicBezTo>
                  <a:pt x="446121" y="275891"/>
                  <a:pt x="493082" y="275891"/>
                  <a:pt x="519497" y="302306"/>
                </a:cubicBezTo>
                <a:cubicBezTo>
                  <a:pt x="545912" y="328721"/>
                  <a:pt x="545912" y="375681"/>
                  <a:pt x="519497" y="402096"/>
                </a:cubicBezTo>
                <a:lnTo>
                  <a:pt x="428511" y="493081"/>
                </a:lnTo>
                <a:lnTo>
                  <a:pt x="610482" y="493081"/>
                </a:lnTo>
                <a:cubicBezTo>
                  <a:pt x="754297" y="493081"/>
                  <a:pt x="868763" y="607547"/>
                  <a:pt x="868763" y="751362"/>
                </a:cubicBezTo>
                <a:lnTo>
                  <a:pt x="868763" y="868762"/>
                </a:lnTo>
                <a:close/>
              </a:path>
            </a:pathLst>
          </a:custGeom>
          <a:solidFill>
            <a:srgbClr val="000000">
              <a:alpha val="40000"/>
            </a:srgbClr>
          </a:solidFill>
          <a:ln w="2934" cap="flat">
            <a:noFill/>
            <a:prstDash val="solid"/>
            <a:miter/>
          </a:ln>
        </p:spPr>
        <p:txBody>
          <a:bodyPr rtlCol="0" anchor="ctr"/>
          <a:lstStyle/>
          <a:p>
            <a:pPr marL="0" algn="r" defTabSz="914400" rtl="1" eaLnBrk="1" latinLnBrk="0" hangingPunct="1"/>
            <a:endParaRPr lang="he-IL"/>
          </a:p>
        </p:txBody>
      </p:sp>
      <p:sp>
        <p:nvSpPr>
          <p:cNvPr id="64" name="Graphic 33">
            <a:extLst>
              <a:ext uri="{FF2B5EF4-FFF2-40B4-BE49-F238E27FC236}">
                <a16:creationId xmlns:a16="http://schemas.microsoft.com/office/drawing/2014/main" id="{9734962D-B0C6-5540-ADE1-555C16577CB0}"/>
              </a:ext>
            </a:extLst>
          </p:cNvPr>
          <p:cNvSpPr/>
          <p:nvPr/>
        </p:nvSpPr>
        <p:spPr>
          <a:xfrm>
            <a:off x="1000826" y="4438334"/>
            <a:ext cx="1314884" cy="1220963"/>
          </a:xfrm>
          <a:custGeom>
            <a:avLst/>
            <a:gdLst>
              <a:gd name="connsiteX0" fmla="*/ 704402 w 1314884"/>
              <a:gd name="connsiteY0" fmla="*/ 774842 h 1220963"/>
              <a:gd name="connsiteX1" fmla="*/ 522432 w 1314884"/>
              <a:gd name="connsiteY1" fmla="*/ 774842 h 1220963"/>
              <a:gd name="connsiteX2" fmla="*/ 613417 w 1314884"/>
              <a:gd name="connsiteY2" fmla="*/ 683857 h 1220963"/>
              <a:gd name="connsiteX3" fmla="*/ 613417 w 1314884"/>
              <a:gd name="connsiteY3" fmla="*/ 584067 h 1220963"/>
              <a:gd name="connsiteX4" fmla="*/ 513627 w 1314884"/>
              <a:gd name="connsiteY4" fmla="*/ 584067 h 1220963"/>
              <a:gd name="connsiteX5" fmla="*/ 302306 w 1314884"/>
              <a:gd name="connsiteY5" fmla="*/ 795387 h 1220963"/>
              <a:gd name="connsiteX6" fmla="*/ 302306 w 1314884"/>
              <a:gd name="connsiteY6" fmla="*/ 895177 h 1220963"/>
              <a:gd name="connsiteX7" fmla="*/ 513627 w 1314884"/>
              <a:gd name="connsiteY7" fmla="*/ 1106498 h 1220963"/>
              <a:gd name="connsiteX8" fmla="*/ 563522 w 1314884"/>
              <a:gd name="connsiteY8" fmla="*/ 1127043 h 1220963"/>
              <a:gd name="connsiteX9" fmla="*/ 613417 w 1314884"/>
              <a:gd name="connsiteY9" fmla="*/ 1106498 h 1220963"/>
              <a:gd name="connsiteX10" fmla="*/ 613417 w 1314884"/>
              <a:gd name="connsiteY10" fmla="*/ 1006708 h 1220963"/>
              <a:gd name="connsiteX11" fmla="*/ 522432 w 1314884"/>
              <a:gd name="connsiteY11" fmla="*/ 915722 h 1220963"/>
              <a:gd name="connsiteX12" fmla="*/ 704402 w 1314884"/>
              <a:gd name="connsiteY12" fmla="*/ 915722 h 1220963"/>
              <a:gd name="connsiteX13" fmla="*/ 821803 w 1314884"/>
              <a:gd name="connsiteY13" fmla="*/ 1033123 h 1220963"/>
              <a:gd name="connsiteX14" fmla="*/ 821803 w 1314884"/>
              <a:gd name="connsiteY14" fmla="*/ 1150523 h 1220963"/>
              <a:gd name="connsiteX15" fmla="*/ 892243 w 1314884"/>
              <a:gd name="connsiteY15" fmla="*/ 1220963 h 1220963"/>
              <a:gd name="connsiteX16" fmla="*/ 962683 w 1314884"/>
              <a:gd name="connsiteY16" fmla="*/ 1150523 h 1220963"/>
              <a:gd name="connsiteX17" fmla="*/ 962683 w 1314884"/>
              <a:gd name="connsiteY17" fmla="*/ 1033123 h 1220963"/>
              <a:gd name="connsiteX18" fmla="*/ 704402 w 1314884"/>
              <a:gd name="connsiteY18" fmla="*/ 774842 h 1220963"/>
              <a:gd name="connsiteX19" fmla="*/ 1267924 w 1314884"/>
              <a:gd name="connsiteY19" fmla="*/ 93920 h 1220963"/>
              <a:gd name="connsiteX20" fmla="*/ 915723 w 1314884"/>
              <a:gd name="connsiteY20" fmla="*/ 93920 h 1220963"/>
              <a:gd name="connsiteX21" fmla="*/ 889308 w 1314884"/>
              <a:gd name="connsiteY21" fmla="*/ 38155 h 1220963"/>
              <a:gd name="connsiteX22" fmla="*/ 824738 w 1314884"/>
              <a:gd name="connsiteY22" fmla="*/ 0 h 1220963"/>
              <a:gd name="connsiteX23" fmla="*/ 490147 w 1314884"/>
              <a:gd name="connsiteY23" fmla="*/ 0 h 1220963"/>
              <a:gd name="connsiteX24" fmla="*/ 425576 w 1314884"/>
              <a:gd name="connsiteY24" fmla="*/ 38155 h 1220963"/>
              <a:gd name="connsiteX25" fmla="*/ 399161 w 1314884"/>
              <a:gd name="connsiteY25" fmla="*/ 93920 h 1220963"/>
              <a:gd name="connsiteX26" fmla="*/ 46960 w 1314884"/>
              <a:gd name="connsiteY26" fmla="*/ 93920 h 1220963"/>
              <a:gd name="connsiteX27" fmla="*/ 0 w 1314884"/>
              <a:gd name="connsiteY27" fmla="*/ 140880 h 1220963"/>
              <a:gd name="connsiteX28" fmla="*/ 0 w 1314884"/>
              <a:gd name="connsiteY28" fmla="*/ 234801 h 1220963"/>
              <a:gd name="connsiteX29" fmla="*/ 46960 w 1314884"/>
              <a:gd name="connsiteY29" fmla="*/ 281761 h 1220963"/>
              <a:gd name="connsiteX30" fmla="*/ 1267924 w 1314884"/>
              <a:gd name="connsiteY30" fmla="*/ 281761 h 1220963"/>
              <a:gd name="connsiteX31" fmla="*/ 1314884 w 1314884"/>
              <a:gd name="connsiteY31" fmla="*/ 234801 h 1220963"/>
              <a:gd name="connsiteX32" fmla="*/ 1314884 w 1314884"/>
              <a:gd name="connsiteY32" fmla="*/ 140880 h 1220963"/>
              <a:gd name="connsiteX33" fmla="*/ 1267924 w 1314884"/>
              <a:gd name="connsiteY33" fmla="*/ 93920 h 122096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</a:cxnLst>
            <a:rect l="l" t="t" r="r" b="b"/>
            <a:pathLst>
              <a:path w="1314884" h="1220963">
                <a:moveTo>
                  <a:pt x="704402" y="774842"/>
                </a:moveTo>
                <a:lnTo>
                  <a:pt x="522432" y="774842"/>
                </a:lnTo>
                <a:lnTo>
                  <a:pt x="613417" y="683857"/>
                </a:lnTo>
                <a:cubicBezTo>
                  <a:pt x="639832" y="657442"/>
                  <a:pt x="639832" y="610482"/>
                  <a:pt x="613417" y="584067"/>
                </a:cubicBezTo>
                <a:cubicBezTo>
                  <a:pt x="587002" y="557652"/>
                  <a:pt x="540042" y="557652"/>
                  <a:pt x="513627" y="584067"/>
                </a:cubicBezTo>
                <a:lnTo>
                  <a:pt x="302306" y="795387"/>
                </a:lnTo>
                <a:cubicBezTo>
                  <a:pt x="275891" y="821802"/>
                  <a:pt x="275891" y="868762"/>
                  <a:pt x="302306" y="895177"/>
                </a:cubicBezTo>
                <a:lnTo>
                  <a:pt x="513627" y="1106498"/>
                </a:lnTo>
                <a:cubicBezTo>
                  <a:pt x="528302" y="1121173"/>
                  <a:pt x="545912" y="1127043"/>
                  <a:pt x="563522" y="1127043"/>
                </a:cubicBezTo>
                <a:cubicBezTo>
                  <a:pt x="581132" y="1127043"/>
                  <a:pt x="598742" y="1121173"/>
                  <a:pt x="613417" y="1106498"/>
                </a:cubicBezTo>
                <a:cubicBezTo>
                  <a:pt x="639832" y="1080083"/>
                  <a:pt x="639832" y="1033123"/>
                  <a:pt x="613417" y="1006708"/>
                </a:cubicBezTo>
                <a:lnTo>
                  <a:pt x="522432" y="915722"/>
                </a:lnTo>
                <a:lnTo>
                  <a:pt x="704402" y="915722"/>
                </a:lnTo>
                <a:cubicBezTo>
                  <a:pt x="768972" y="915722"/>
                  <a:pt x="821803" y="968553"/>
                  <a:pt x="821803" y="1033123"/>
                </a:cubicBezTo>
                <a:lnTo>
                  <a:pt x="821803" y="1150523"/>
                </a:lnTo>
                <a:cubicBezTo>
                  <a:pt x="821803" y="1188678"/>
                  <a:pt x="854088" y="1220963"/>
                  <a:pt x="892243" y="1220963"/>
                </a:cubicBezTo>
                <a:cubicBezTo>
                  <a:pt x="930398" y="1220963"/>
                  <a:pt x="962683" y="1188678"/>
                  <a:pt x="962683" y="1150523"/>
                </a:cubicBezTo>
                <a:lnTo>
                  <a:pt x="962683" y="1033123"/>
                </a:lnTo>
                <a:cubicBezTo>
                  <a:pt x="962683" y="889307"/>
                  <a:pt x="848218" y="774842"/>
                  <a:pt x="704402" y="774842"/>
                </a:cubicBezTo>
                <a:close/>
                <a:moveTo>
                  <a:pt x="1267924" y="93920"/>
                </a:moveTo>
                <a:lnTo>
                  <a:pt x="915723" y="93920"/>
                </a:lnTo>
                <a:lnTo>
                  <a:pt x="889308" y="38155"/>
                </a:lnTo>
                <a:cubicBezTo>
                  <a:pt x="874633" y="14675"/>
                  <a:pt x="851153" y="0"/>
                  <a:pt x="824738" y="0"/>
                </a:cubicBezTo>
                <a:lnTo>
                  <a:pt x="490147" y="0"/>
                </a:lnTo>
                <a:cubicBezTo>
                  <a:pt x="463731" y="0"/>
                  <a:pt x="437316" y="14675"/>
                  <a:pt x="425576" y="38155"/>
                </a:cubicBezTo>
                <a:lnTo>
                  <a:pt x="399161" y="93920"/>
                </a:lnTo>
                <a:lnTo>
                  <a:pt x="46960" y="93920"/>
                </a:lnTo>
                <a:cubicBezTo>
                  <a:pt x="20545" y="93920"/>
                  <a:pt x="0" y="114465"/>
                  <a:pt x="0" y="140880"/>
                </a:cubicBezTo>
                <a:lnTo>
                  <a:pt x="0" y="234801"/>
                </a:lnTo>
                <a:cubicBezTo>
                  <a:pt x="0" y="261216"/>
                  <a:pt x="20545" y="281761"/>
                  <a:pt x="46960" y="281761"/>
                </a:cubicBezTo>
                <a:lnTo>
                  <a:pt x="1267924" y="281761"/>
                </a:lnTo>
                <a:cubicBezTo>
                  <a:pt x="1294339" y="281761"/>
                  <a:pt x="1314884" y="261216"/>
                  <a:pt x="1314884" y="234801"/>
                </a:cubicBezTo>
                <a:lnTo>
                  <a:pt x="1314884" y="140880"/>
                </a:lnTo>
                <a:cubicBezTo>
                  <a:pt x="1314884" y="114465"/>
                  <a:pt x="1294339" y="93920"/>
                  <a:pt x="1267924" y="93920"/>
                </a:cubicBezTo>
                <a:close/>
              </a:path>
            </a:pathLst>
          </a:custGeom>
          <a:solidFill>
            <a:srgbClr val="000000"/>
          </a:solidFill>
          <a:ln w="2934" cap="flat">
            <a:noFill/>
            <a:prstDash val="solid"/>
            <a:miter/>
          </a:ln>
        </p:spPr>
        <p:txBody>
          <a:bodyPr rtlCol="0" anchor="ctr"/>
          <a:lstStyle/>
          <a:p>
            <a:pPr marL="0" algn="r" defTabSz="914400" rtl="1" eaLnBrk="1" latinLnBrk="0" hangingPunct="1"/>
            <a:endParaRPr lang="he-IL"/>
          </a:p>
        </p:txBody>
      </p:sp>
      <p:sp>
        <p:nvSpPr>
          <p:cNvPr id="65" name="Graphic 27">
            <a:extLst>
              <a:ext uri="{FF2B5EF4-FFF2-40B4-BE49-F238E27FC236}">
                <a16:creationId xmlns:a16="http://schemas.microsoft.com/office/drawing/2014/main" id="{FCA12577-9BFB-8543-A944-57BC02DE08DE}"/>
              </a:ext>
            </a:extLst>
          </p:cNvPr>
          <p:cNvSpPr/>
          <p:nvPr/>
        </p:nvSpPr>
        <p:spPr>
          <a:xfrm>
            <a:off x="4244232" y="2159459"/>
            <a:ext cx="1220246" cy="1341111"/>
          </a:xfrm>
          <a:custGeom>
            <a:avLst/>
            <a:gdLst>
              <a:gd name="connsiteX0" fmla="*/ 1620944 w 1649952"/>
              <a:gd name="connsiteY0" fmla="*/ 544714 h 1650258"/>
              <a:gd name="connsiteX1" fmla="*/ 1105238 w 1649952"/>
              <a:gd name="connsiteY1" fmla="*/ 29008 h 1650258"/>
              <a:gd name="connsiteX2" fmla="*/ 1031106 w 1649952"/>
              <a:gd name="connsiteY2" fmla="*/ 0 h 1650258"/>
              <a:gd name="connsiteX3" fmla="*/ 956973 w 1649952"/>
              <a:gd name="connsiteY3" fmla="*/ 29008 h 1650258"/>
              <a:gd name="connsiteX4" fmla="*/ 956973 w 1649952"/>
              <a:gd name="connsiteY4" fmla="*/ 177274 h 1650258"/>
              <a:gd name="connsiteX5" fmla="*/ 979535 w 1649952"/>
              <a:gd name="connsiteY5" fmla="*/ 199836 h 1650258"/>
              <a:gd name="connsiteX6" fmla="*/ 106059 w 1649952"/>
              <a:gd name="connsiteY6" fmla="*/ 1073312 h 1650258"/>
              <a:gd name="connsiteX7" fmla="*/ 77050 w 1649952"/>
              <a:gd name="connsiteY7" fmla="*/ 1534224 h 1650258"/>
              <a:gd name="connsiteX8" fmla="*/ 328457 w 1649952"/>
              <a:gd name="connsiteY8" fmla="*/ 1650258 h 1650258"/>
              <a:gd name="connsiteX9" fmla="*/ 328457 w 1649952"/>
              <a:gd name="connsiteY9" fmla="*/ 1650258 h 1650258"/>
              <a:gd name="connsiteX10" fmla="*/ 563747 w 1649952"/>
              <a:gd name="connsiteY10" fmla="*/ 1553563 h 1650258"/>
              <a:gd name="connsiteX11" fmla="*/ 1450116 w 1649952"/>
              <a:gd name="connsiteY11" fmla="*/ 667194 h 1650258"/>
              <a:gd name="connsiteX12" fmla="*/ 1472678 w 1649952"/>
              <a:gd name="connsiteY12" fmla="*/ 692979 h 1650258"/>
              <a:gd name="connsiteX13" fmla="*/ 1546811 w 1649952"/>
              <a:gd name="connsiteY13" fmla="*/ 721988 h 1650258"/>
              <a:gd name="connsiteX14" fmla="*/ 1620944 w 1649952"/>
              <a:gd name="connsiteY14" fmla="*/ 692979 h 1650258"/>
              <a:gd name="connsiteX15" fmla="*/ 1620944 w 1649952"/>
              <a:gd name="connsiteY15" fmla="*/ 544714 h 1650258"/>
              <a:gd name="connsiteX16" fmla="*/ 418705 w 1649952"/>
              <a:gd name="connsiteY16" fmla="*/ 1408521 h 1650258"/>
              <a:gd name="connsiteX17" fmla="*/ 328457 w 1649952"/>
              <a:gd name="connsiteY17" fmla="*/ 1443976 h 1650258"/>
              <a:gd name="connsiteX18" fmla="*/ 231762 w 1649952"/>
              <a:gd name="connsiteY18" fmla="*/ 1398852 h 1650258"/>
              <a:gd name="connsiteX19" fmla="*/ 251101 w 1649952"/>
              <a:gd name="connsiteY19" fmla="*/ 1218355 h 1650258"/>
              <a:gd name="connsiteX20" fmla="*/ 1127800 w 1649952"/>
              <a:gd name="connsiteY20" fmla="*/ 344878 h 1650258"/>
              <a:gd name="connsiteX21" fmla="*/ 1127800 w 1649952"/>
              <a:gd name="connsiteY21" fmla="*/ 344878 h 1650258"/>
              <a:gd name="connsiteX22" fmla="*/ 1305074 w 1649952"/>
              <a:gd name="connsiteY22" fmla="*/ 522152 h 1650258"/>
              <a:gd name="connsiteX23" fmla="*/ 418705 w 1649952"/>
              <a:gd name="connsiteY23" fmla="*/ 1408521 h 165025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</a:cxnLst>
            <a:rect l="l" t="t" r="r" b="b"/>
            <a:pathLst>
              <a:path w="1649952" h="1650258">
                <a:moveTo>
                  <a:pt x="1620944" y="544714"/>
                </a:moveTo>
                <a:lnTo>
                  <a:pt x="1105238" y="29008"/>
                </a:lnTo>
                <a:cubicBezTo>
                  <a:pt x="1082676" y="9669"/>
                  <a:pt x="1056891" y="0"/>
                  <a:pt x="1031106" y="0"/>
                </a:cubicBezTo>
                <a:cubicBezTo>
                  <a:pt x="1005320" y="0"/>
                  <a:pt x="979535" y="9669"/>
                  <a:pt x="956973" y="29008"/>
                </a:cubicBezTo>
                <a:cubicBezTo>
                  <a:pt x="918295" y="70910"/>
                  <a:pt x="918295" y="135373"/>
                  <a:pt x="956973" y="177274"/>
                </a:cubicBezTo>
                <a:lnTo>
                  <a:pt x="979535" y="199836"/>
                </a:lnTo>
                <a:lnTo>
                  <a:pt x="106059" y="1073312"/>
                </a:lnTo>
                <a:cubicBezTo>
                  <a:pt x="-19645" y="1195792"/>
                  <a:pt x="-38984" y="1402075"/>
                  <a:pt x="77050" y="1534224"/>
                </a:cubicBezTo>
                <a:cubicBezTo>
                  <a:pt x="141513" y="1611580"/>
                  <a:pt x="234985" y="1650258"/>
                  <a:pt x="328457" y="1650258"/>
                </a:cubicBezTo>
                <a:lnTo>
                  <a:pt x="328457" y="1650258"/>
                </a:lnTo>
                <a:cubicBezTo>
                  <a:pt x="412259" y="1650258"/>
                  <a:pt x="499284" y="1618026"/>
                  <a:pt x="563747" y="1553563"/>
                </a:cubicBezTo>
                <a:lnTo>
                  <a:pt x="1450116" y="667194"/>
                </a:lnTo>
                <a:lnTo>
                  <a:pt x="1472678" y="692979"/>
                </a:lnTo>
                <a:cubicBezTo>
                  <a:pt x="1495241" y="712318"/>
                  <a:pt x="1521026" y="721988"/>
                  <a:pt x="1546811" y="721988"/>
                </a:cubicBezTo>
                <a:cubicBezTo>
                  <a:pt x="1572596" y="721988"/>
                  <a:pt x="1598382" y="712318"/>
                  <a:pt x="1620944" y="692979"/>
                </a:cubicBezTo>
                <a:cubicBezTo>
                  <a:pt x="1659622" y="651078"/>
                  <a:pt x="1659622" y="586615"/>
                  <a:pt x="1620944" y="544714"/>
                </a:cubicBezTo>
                <a:close/>
                <a:moveTo>
                  <a:pt x="418705" y="1408521"/>
                </a:moveTo>
                <a:cubicBezTo>
                  <a:pt x="392920" y="1431083"/>
                  <a:pt x="360688" y="1443976"/>
                  <a:pt x="328457" y="1443976"/>
                </a:cubicBezTo>
                <a:cubicBezTo>
                  <a:pt x="305894" y="1443976"/>
                  <a:pt x="263993" y="1437529"/>
                  <a:pt x="231762" y="1398852"/>
                </a:cubicBezTo>
                <a:cubicBezTo>
                  <a:pt x="189861" y="1350504"/>
                  <a:pt x="199530" y="1269925"/>
                  <a:pt x="251101" y="1218355"/>
                </a:cubicBezTo>
                <a:lnTo>
                  <a:pt x="1127800" y="344878"/>
                </a:lnTo>
                <a:lnTo>
                  <a:pt x="1127800" y="344878"/>
                </a:lnTo>
                <a:lnTo>
                  <a:pt x="1305074" y="522152"/>
                </a:lnTo>
                <a:lnTo>
                  <a:pt x="418705" y="1408521"/>
                </a:lnTo>
                <a:close/>
              </a:path>
            </a:pathLst>
          </a:custGeom>
          <a:solidFill>
            <a:srgbClr val="000000">
              <a:alpha val="40000"/>
            </a:srgbClr>
          </a:solidFill>
          <a:ln w="3218" cap="flat">
            <a:noFill/>
            <a:prstDash val="solid"/>
            <a:miter/>
          </a:ln>
        </p:spPr>
        <p:txBody>
          <a:bodyPr rtlCol="0" anchor="ctr"/>
          <a:lstStyle/>
          <a:p>
            <a:pPr marL="0" algn="r" defTabSz="914400" rtl="1" eaLnBrk="1" latinLnBrk="0" hangingPunct="1"/>
            <a:endParaRPr lang="he-IL"/>
          </a:p>
        </p:txBody>
      </p:sp>
      <p:sp>
        <p:nvSpPr>
          <p:cNvPr id="66" name="Graphic 27">
            <a:extLst>
              <a:ext uri="{FF2B5EF4-FFF2-40B4-BE49-F238E27FC236}">
                <a16:creationId xmlns:a16="http://schemas.microsoft.com/office/drawing/2014/main" id="{FCA12577-9BFB-8543-A944-57BC02DE08DE}"/>
              </a:ext>
            </a:extLst>
          </p:cNvPr>
          <p:cNvSpPr/>
          <p:nvPr/>
        </p:nvSpPr>
        <p:spPr>
          <a:xfrm>
            <a:off x="4345061" y="2830014"/>
            <a:ext cx="589105" cy="502916"/>
          </a:xfrm>
          <a:custGeom>
            <a:avLst/>
            <a:gdLst>
              <a:gd name="connsiteX0" fmla="*/ 796557 w 796557"/>
              <a:gd name="connsiteY0" fmla="*/ 0 h 618846"/>
              <a:gd name="connsiteX1" fmla="*/ 213165 w 796557"/>
              <a:gd name="connsiteY1" fmla="*/ 583392 h 618846"/>
              <a:gd name="connsiteX2" fmla="*/ 122917 w 796557"/>
              <a:gd name="connsiteY2" fmla="*/ 618847 h 618846"/>
              <a:gd name="connsiteX3" fmla="*/ 26222 w 796557"/>
              <a:gd name="connsiteY3" fmla="*/ 573723 h 618846"/>
              <a:gd name="connsiteX4" fmla="*/ 45561 w 796557"/>
              <a:gd name="connsiteY4" fmla="*/ 393226 h 618846"/>
              <a:gd name="connsiteX5" fmla="*/ 438786 w 796557"/>
              <a:gd name="connsiteY5" fmla="*/ 0 h 618846"/>
              <a:gd name="connsiteX6" fmla="*/ 796557 w 796557"/>
              <a:gd name="connsiteY6" fmla="*/ 0 h 61884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796557" h="618846">
                <a:moveTo>
                  <a:pt x="796557" y="0"/>
                </a:moveTo>
                <a:lnTo>
                  <a:pt x="213165" y="583392"/>
                </a:lnTo>
                <a:cubicBezTo>
                  <a:pt x="187380" y="605954"/>
                  <a:pt x="155148" y="618847"/>
                  <a:pt x="122917" y="618847"/>
                </a:cubicBezTo>
                <a:cubicBezTo>
                  <a:pt x="100355" y="618847"/>
                  <a:pt x="58454" y="612400"/>
                  <a:pt x="26222" y="573723"/>
                </a:cubicBezTo>
                <a:cubicBezTo>
                  <a:pt x="-15679" y="525375"/>
                  <a:pt x="-6010" y="444796"/>
                  <a:pt x="45561" y="393226"/>
                </a:cubicBezTo>
                <a:lnTo>
                  <a:pt x="438786" y="0"/>
                </a:lnTo>
                <a:lnTo>
                  <a:pt x="796557" y="0"/>
                </a:lnTo>
                <a:close/>
              </a:path>
            </a:pathLst>
          </a:custGeom>
          <a:solidFill>
            <a:srgbClr val="000000"/>
          </a:solidFill>
          <a:ln w="3218" cap="flat">
            <a:noFill/>
            <a:prstDash val="solid"/>
            <a:miter/>
          </a:ln>
        </p:spPr>
        <p:txBody>
          <a:bodyPr rtlCol="0" anchor="ctr"/>
          <a:lstStyle/>
          <a:p>
            <a:pPr marL="0" algn="r" defTabSz="914400" rtl="1" eaLnBrk="1" latinLnBrk="0" hangingPunct="1"/>
            <a:endParaRPr lang="he-IL"/>
          </a:p>
        </p:txBody>
      </p:sp>
      <p:sp>
        <p:nvSpPr>
          <p:cNvPr id="67" name="Graphic 29">
            <a:extLst>
              <a:ext uri="{FF2B5EF4-FFF2-40B4-BE49-F238E27FC236}">
                <a16:creationId xmlns:a16="http://schemas.microsoft.com/office/drawing/2014/main" id="{F1D1CC81-752A-A740-95F1-D57590F43989}"/>
              </a:ext>
            </a:extLst>
          </p:cNvPr>
          <p:cNvSpPr/>
          <p:nvPr/>
        </p:nvSpPr>
        <p:spPr>
          <a:xfrm>
            <a:off x="828471" y="2261948"/>
            <a:ext cx="935262" cy="1146534"/>
          </a:xfrm>
          <a:custGeom>
            <a:avLst/>
            <a:gdLst>
              <a:gd name="connsiteX0" fmla="*/ 1292045 w 1422398"/>
              <a:gd name="connsiteY0" fmla="*/ 284837 h 1517271"/>
              <a:gd name="connsiteX1" fmla="*/ 1185392 w 1422398"/>
              <a:gd name="connsiteY1" fmla="*/ 409265 h 1517271"/>
              <a:gd name="connsiteX2" fmla="*/ 1185392 w 1422398"/>
              <a:gd name="connsiteY2" fmla="*/ 735150 h 1517271"/>
              <a:gd name="connsiteX3" fmla="*/ 1161691 w 1422398"/>
              <a:gd name="connsiteY3" fmla="*/ 758850 h 1517271"/>
              <a:gd name="connsiteX4" fmla="*/ 1137990 w 1422398"/>
              <a:gd name="connsiteY4" fmla="*/ 735150 h 1517271"/>
              <a:gd name="connsiteX5" fmla="*/ 1137990 w 1422398"/>
              <a:gd name="connsiteY5" fmla="*/ 219660 h 1517271"/>
              <a:gd name="connsiteX6" fmla="*/ 1031337 w 1422398"/>
              <a:gd name="connsiteY6" fmla="*/ 95232 h 1517271"/>
              <a:gd name="connsiteX7" fmla="*/ 900984 w 1422398"/>
              <a:gd name="connsiteY7" fmla="*/ 213735 h 1517271"/>
              <a:gd name="connsiteX8" fmla="*/ 900984 w 1422398"/>
              <a:gd name="connsiteY8" fmla="*/ 735150 h 1517271"/>
              <a:gd name="connsiteX9" fmla="*/ 877283 w 1422398"/>
              <a:gd name="connsiteY9" fmla="*/ 758850 h 1517271"/>
              <a:gd name="connsiteX10" fmla="*/ 853582 w 1422398"/>
              <a:gd name="connsiteY10" fmla="*/ 735150 h 1517271"/>
              <a:gd name="connsiteX11" fmla="*/ 853582 w 1422398"/>
              <a:gd name="connsiteY11" fmla="*/ 124857 h 1517271"/>
              <a:gd name="connsiteX12" fmla="*/ 746929 w 1422398"/>
              <a:gd name="connsiteY12" fmla="*/ 429 h 1517271"/>
              <a:gd name="connsiteX13" fmla="*/ 616576 w 1422398"/>
              <a:gd name="connsiteY13" fmla="*/ 118932 h 1517271"/>
              <a:gd name="connsiteX14" fmla="*/ 616576 w 1422398"/>
              <a:gd name="connsiteY14" fmla="*/ 735150 h 1517271"/>
              <a:gd name="connsiteX15" fmla="*/ 592875 w 1422398"/>
              <a:gd name="connsiteY15" fmla="*/ 758850 h 1517271"/>
              <a:gd name="connsiteX16" fmla="*/ 589912 w 1422398"/>
              <a:gd name="connsiteY16" fmla="*/ 758850 h 1517271"/>
              <a:gd name="connsiteX17" fmla="*/ 566212 w 1422398"/>
              <a:gd name="connsiteY17" fmla="*/ 738112 h 1517271"/>
              <a:gd name="connsiteX18" fmla="*/ 557324 w 1422398"/>
              <a:gd name="connsiteY18" fmla="*/ 604796 h 1517271"/>
              <a:gd name="connsiteX19" fmla="*/ 518810 w 1422398"/>
              <a:gd name="connsiteY19" fmla="*/ 249286 h 1517271"/>
              <a:gd name="connsiteX20" fmla="*/ 388457 w 1422398"/>
              <a:gd name="connsiteY20" fmla="*/ 142633 h 1517271"/>
              <a:gd name="connsiteX21" fmla="*/ 284766 w 1422398"/>
              <a:gd name="connsiteY21" fmla="*/ 272987 h 1517271"/>
              <a:gd name="connsiteX22" fmla="*/ 320317 w 1422398"/>
              <a:gd name="connsiteY22" fmla="*/ 631459 h 1517271"/>
              <a:gd name="connsiteX23" fmla="*/ 346980 w 1422398"/>
              <a:gd name="connsiteY23" fmla="*/ 1019558 h 1517271"/>
              <a:gd name="connsiteX24" fmla="*/ 213664 w 1422398"/>
              <a:gd name="connsiteY24" fmla="*/ 832915 h 1517271"/>
              <a:gd name="connsiteX25" fmla="*/ 38872 w 1422398"/>
              <a:gd name="connsiteY25" fmla="*/ 812177 h 1517271"/>
              <a:gd name="connsiteX26" fmla="*/ 24059 w 1422398"/>
              <a:gd name="connsiteY26" fmla="*/ 975119 h 1517271"/>
              <a:gd name="connsiteX27" fmla="*/ 264028 w 1422398"/>
              <a:gd name="connsiteY27" fmla="*/ 1309891 h 1517271"/>
              <a:gd name="connsiteX28" fmla="*/ 666939 w 1422398"/>
              <a:gd name="connsiteY28" fmla="*/ 1517272 h 1517271"/>
              <a:gd name="connsiteX29" fmla="*/ 924684 w 1422398"/>
              <a:gd name="connsiteY29" fmla="*/ 1517272 h 1517271"/>
              <a:gd name="connsiteX30" fmla="*/ 1422398 w 1422398"/>
              <a:gd name="connsiteY30" fmla="*/ 1019558 h 1517271"/>
              <a:gd name="connsiteX31" fmla="*/ 1422398 w 1422398"/>
              <a:gd name="connsiteY31" fmla="*/ 403340 h 1517271"/>
              <a:gd name="connsiteX32" fmla="*/ 1292045 w 1422398"/>
              <a:gd name="connsiteY32" fmla="*/ 284837 h 1517271"/>
              <a:gd name="connsiteX33" fmla="*/ 1069851 w 1422398"/>
              <a:gd name="connsiteY33" fmla="*/ 1129173 h 1517271"/>
              <a:gd name="connsiteX34" fmla="*/ 877283 w 1422398"/>
              <a:gd name="connsiteY34" fmla="*/ 1318779 h 1517271"/>
              <a:gd name="connsiteX35" fmla="*/ 829882 w 1422398"/>
              <a:gd name="connsiteY35" fmla="*/ 1318779 h 1517271"/>
              <a:gd name="connsiteX36" fmla="*/ 637314 w 1422398"/>
              <a:gd name="connsiteY36" fmla="*/ 1129173 h 1517271"/>
              <a:gd name="connsiteX37" fmla="*/ 646201 w 1422398"/>
              <a:gd name="connsiteY37" fmla="*/ 930680 h 1517271"/>
              <a:gd name="connsiteX38" fmla="*/ 832844 w 1422398"/>
              <a:gd name="connsiteY38" fmla="*/ 942531 h 1517271"/>
              <a:gd name="connsiteX39" fmla="*/ 853582 w 1422398"/>
              <a:gd name="connsiteY39" fmla="*/ 963269 h 1517271"/>
              <a:gd name="connsiteX40" fmla="*/ 874320 w 1422398"/>
              <a:gd name="connsiteY40" fmla="*/ 942531 h 1517271"/>
              <a:gd name="connsiteX41" fmla="*/ 1060963 w 1422398"/>
              <a:gd name="connsiteY41" fmla="*/ 930680 h 1517271"/>
              <a:gd name="connsiteX42" fmla="*/ 1069851 w 1422398"/>
              <a:gd name="connsiteY42" fmla="*/ 1129173 h 151727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</a:cxnLst>
            <a:rect l="l" t="t" r="r" b="b"/>
            <a:pathLst>
              <a:path w="1422398" h="1517271">
                <a:moveTo>
                  <a:pt x="1292045" y="284837"/>
                </a:moveTo>
                <a:cubicBezTo>
                  <a:pt x="1229830" y="290762"/>
                  <a:pt x="1185392" y="347051"/>
                  <a:pt x="1185392" y="409265"/>
                </a:cubicBezTo>
                <a:lnTo>
                  <a:pt x="1185392" y="735150"/>
                </a:lnTo>
                <a:cubicBezTo>
                  <a:pt x="1185392" y="747000"/>
                  <a:pt x="1173541" y="758850"/>
                  <a:pt x="1161691" y="758850"/>
                </a:cubicBezTo>
                <a:cubicBezTo>
                  <a:pt x="1146878" y="758850"/>
                  <a:pt x="1137990" y="747000"/>
                  <a:pt x="1137990" y="735150"/>
                </a:cubicBezTo>
                <a:lnTo>
                  <a:pt x="1137990" y="219660"/>
                </a:lnTo>
                <a:cubicBezTo>
                  <a:pt x="1137990" y="157446"/>
                  <a:pt x="1090589" y="101157"/>
                  <a:pt x="1031337" y="95232"/>
                </a:cubicBezTo>
                <a:cubicBezTo>
                  <a:pt x="960235" y="89306"/>
                  <a:pt x="900984" y="145595"/>
                  <a:pt x="900984" y="213735"/>
                </a:cubicBezTo>
                <a:lnTo>
                  <a:pt x="900984" y="735150"/>
                </a:lnTo>
                <a:cubicBezTo>
                  <a:pt x="900984" y="747000"/>
                  <a:pt x="889133" y="758850"/>
                  <a:pt x="877283" y="758850"/>
                </a:cubicBezTo>
                <a:cubicBezTo>
                  <a:pt x="862470" y="758850"/>
                  <a:pt x="853582" y="747000"/>
                  <a:pt x="853582" y="735150"/>
                </a:cubicBezTo>
                <a:lnTo>
                  <a:pt x="853582" y="124857"/>
                </a:lnTo>
                <a:cubicBezTo>
                  <a:pt x="853582" y="62643"/>
                  <a:pt x="806181" y="6354"/>
                  <a:pt x="746929" y="429"/>
                </a:cubicBezTo>
                <a:cubicBezTo>
                  <a:pt x="675827" y="-5496"/>
                  <a:pt x="616576" y="50793"/>
                  <a:pt x="616576" y="118932"/>
                </a:cubicBezTo>
                <a:lnTo>
                  <a:pt x="616576" y="735150"/>
                </a:lnTo>
                <a:cubicBezTo>
                  <a:pt x="616576" y="747000"/>
                  <a:pt x="604725" y="758850"/>
                  <a:pt x="592875" y="758850"/>
                </a:cubicBezTo>
                <a:lnTo>
                  <a:pt x="589912" y="758850"/>
                </a:lnTo>
                <a:cubicBezTo>
                  <a:pt x="578062" y="758850"/>
                  <a:pt x="569174" y="749963"/>
                  <a:pt x="566212" y="738112"/>
                </a:cubicBezTo>
                <a:cubicBezTo>
                  <a:pt x="563249" y="693674"/>
                  <a:pt x="560286" y="649235"/>
                  <a:pt x="557324" y="604796"/>
                </a:cubicBezTo>
                <a:lnTo>
                  <a:pt x="518810" y="249286"/>
                </a:lnTo>
                <a:cubicBezTo>
                  <a:pt x="512885" y="184109"/>
                  <a:pt x="453633" y="136708"/>
                  <a:pt x="388457" y="142633"/>
                </a:cubicBezTo>
                <a:cubicBezTo>
                  <a:pt x="326242" y="148558"/>
                  <a:pt x="278841" y="207810"/>
                  <a:pt x="284766" y="272987"/>
                </a:cubicBezTo>
                <a:lnTo>
                  <a:pt x="320317" y="631459"/>
                </a:lnTo>
                <a:cubicBezTo>
                  <a:pt x="335130" y="758850"/>
                  <a:pt x="341055" y="889204"/>
                  <a:pt x="346980" y="1019558"/>
                </a:cubicBezTo>
                <a:lnTo>
                  <a:pt x="213664" y="832915"/>
                </a:lnTo>
                <a:cubicBezTo>
                  <a:pt x="175150" y="776626"/>
                  <a:pt x="92198" y="764776"/>
                  <a:pt x="38872" y="812177"/>
                </a:cubicBezTo>
                <a:cubicBezTo>
                  <a:pt x="-8530" y="853653"/>
                  <a:pt x="-11492" y="924755"/>
                  <a:pt x="24059" y="975119"/>
                </a:cubicBezTo>
                <a:lnTo>
                  <a:pt x="264028" y="1309891"/>
                </a:lnTo>
                <a:cubicBezTo>
                  <a:pt x="355868" y="1440245"/>
                  <a:pt x="506960" y="1517272"/>
                  <a:pt x="666939" y="1517272"/>
                </a:cubicBezTo>
                <a:lnTo>
                  <a:pt x="924684" y="1517272"/>
                </a:lnTo>
                <a:cubicBezTo>
                  <a:pt x="1197242" y="1517272"/>
                  <a:pt x="1422398" y="1295078"/>
                  <a:pt x="1422398" y="1019558"/>
                </a:cubicBezTo>
                <a:lnTo>
                  <a:pt x="1422398" y="403340"/>
                </a:lnTo>
                <a:cubicBezTo>
                  <a:pt x="1422398" y="335201"/>
                  <a:pt x="1363147" y="278912"/>
                  <a:pt x="1292045" y="284837"/>
                </a:cubicBezTo>
                <a:close/>
                <a:moveTo>
                  <a:pt x="1069851" y="1129173"/>
                </a:moveTo>
                <a:lnTo>
                  <a:pt x="877283" y="1318779"/>
                </a:lnTo>
                <a:cubicBezTo>
                  <a:pt x="862470" y="1330629"/>
                  <a:pt x="844694" y="1330629"/>
                  <a:pt x="829882" y="1318779"/>
                </a:cubicBezTo>
                <a:lnTo>
                  <a:pt x="637314" y="1129173"/>
                </a:lnTo>
                <a:cubicBezTo>
                  <a:pt x="581025" y="1072884"/>
                  <a:pt x="583987" y="981044"/>
                  <a:pt x="646201" y="930680"/>
                </a:cubicBezTo>
                <a:cubicBezTo>
                  <a:pt x="702490" y="886241"/>
                  <a:pt x="782480" y="895129"/>
                  <a:pt x="832844" y="942531"/>
                </a:cubicBezTo>
                <a:lnTo>
                  <a:pt x="853582" y="963269"/>
                </a:lnTo>
                <a:lnTo>
                  <a:pt x="874320" y="942531"/>
                </a:lnTo>
                <a:cubicBezTo>
                  <a:pt x="924684" y="895129"/>
                  <a:pt x="1004674" y="886241"/>
                  <a:pt x="1060963" y="930680"/>
                </a:cubicBezTo>
                <a:cubicBezTo>
                  <a:pt x="1123177" y="981044"/>
                  <a:pt x="1126140" y="1072884"/>
                  <a:pt x="1069851" y="1129173"/>
                </a:cubicBezTo>
                <a:close/>
              </a:path>
            </a:pathLst>
          </a:custGeom>
          <a:solidFill>
            <a:srgbClr val="000000">
              <a:alpha val="40000"/>
            </a:srgbClr>
          </a:solidFill>
          <a:ln w="2958" cap="flat">
            <a:noFill/>
            <a:prstDash val="solid"/>
            <a:miter/>
          </a:ln>
        </p:spPr>
        <p:txBody>
          <a:bodyPr rtlCol="0" anchor="ctr"/>
          <a:lstStyle/>
          <a:p>
            <a:pPr marL="0" algn="r" defTabSz="914400" rtl="1" eaLnBrk="1" latinLnBrk="0" hangingPunct="1"/>
            <a:endParaRPr lang="he-IL"/>
          </a:p>
        </p:txBody>
      </p:sp>
      <p:sp>
        <p:nvSpPr>
          <p:cNvPr id="68" name="Graphic 29">
            <a:extLst>
              <a:ext uri="{FF2B5EF4-FFF2-40B4-BE49-F238E27FC236}">
                <a16:creationId xmlns:a16="http://schemas.microsoft.com/office/drawing/2014/main" id="{F1D1CC81-752A-A740-95F1-D57590F43989}"/>
              </a:ext>
            </a:extLst>
          </p:cNvPr>
          <p:cNvSpPr/>
          <p:nvPr/>
        </p:nvSpPr>
        <p:spPr>
          <a:xfrm>
            <a:off x="1425983" y="3072787"/>
            <a:ext cx="511406" cy="425937"/>
          </a:xfrm>
          <a:custGeom>
            <a:avLst/>
            <a:gdLst>
              <a:gd name="connsiteX0" fmla="*/ 471301 w 511406"/>
              <a:gd name="connsiteY0" fmla="*/ 227444 h 425937"/>
              <a:gd name="connsiteX1" fmla="*/ 278733 w 511406"/>
              <a:gd name="connsiteY1" fmla="*/ 417050 h 425937"/>
              <a:gd name="connsiteX2" fmla="*/ 234294 w 511406"/>
              <a:gd name="connsiteY2" fmla="*/ 417050 h 425937"/>
              <a:gd name="connsiteX3" fmla="*/ 38763 w 511406"/>
              <a:gd name="connsiteY3" fmla="*/ 227444 h 425937"/>
              <a:gd name="connsiteX4" fmla="*/ 50614 w 511406"/>
              <a:gd name="connsiteY4" fmla="*/ 28951 h 425937"/>
              <a:gd name="connsiteX5" fmla="*/ 237256 w 511406"/>
              <a:gd name="connsiteY5" fmla="*/ 40802 h 425937"/>
              <a:gd name="connsiteX6" fmla="*/ 255032 w 511406"/>
              <a:gd name="connsiteY6" fmla="*/ 61540 h 425937"/>
              <a:gd name="connsiteX7" fmla="*/ 275770 w 511406"/>
              <a:gd name="connsiteY7" fmla="*/ 40802 h 425937"/>
              <a:gd name="connsiteX8" fmla="*/ 462413 w 511406"/>
              <a:gd name="connsiteY8" fmla="*/ 28951 h 425937"/>
              <a:gd name="connsiteX9" fmla="*/ 471301 w 511406"/>
              <a:gd name="connsiteY9" fmla="*/ 227444 h 42593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511406" h="425937">
                <a:moveTo>
                  <a:pt x="471301" y="227444"/>
                </a:moveTo>
                <a:lnTo>
                  <a:pt x="278733" y="417050"/>
                </a:lnTo>
                <a:cubicBezTo>
                  <a:pt x="266882" y="428900"/>
                  <a:pt x="246144" y="428900"/>
                  <a:pt x="234294" y="417050"/>
                </a:cubicBezTo>
                <a:lnTo>
                  <a:pt x="38763" y="227444"/>
                </a:lnTo>
                <a:cubicBezTo>
                  <a:pt x="-17526" y="171155"/>
                  <a:pt x="-11601" y="79315"/>
                  <a:pt x="50614" y="28951"/>
                </a:cubicBezTo>
                <a:cubicBezTo>
                  <a:pt x="103940" y="-15488"/>
                  <a:pt x="186892" y="-6600"/>
                  <a:pt x="237256" y="40802"/>
                </a:cubicBezTo>
                <a:lnTo>
                  <a:pt x="255032" y="61540"/>
                </a:lnTo>
                <a:lnTo>
                  <a:pt x="275770" y="40802"/>
                </a:lnTo>
                <a:cubicBezTo>
                  <a:pt x="326134" y="-6600"/>
                  <a:pt x="409086" y="-15488"/>
                  <a:pt x="462413" y="28951"/>
                </a:cubicBezTo>
                <a:cubicBezTo>
                  <a:pt x="524627" y="79315"/>
                  <a:pt x="527590" y="171155"/>
                  <a:pt x="471301" y="227444"/>
                </a:cubicBezTo>
                <a:close/>
              </a:path>
            </a:pathLst>
          </a:custGeom>
          <a:solidFill>
            <a:srgbClr val="000000"/>
          </a:solidFill>
          <a:ln w="2958" cap="flat">
            <a:noFill/>
            <a:prstDash val="solid"/>
            <a:miter/>
          </a:ln>
        </p:spPr>
        <p:txBody>
          <a:bodyPr rtlCol="0" anchor="ctr"/>
          <a:lstStyle/>
          <a:p>
            <a:endParaRPr lang="he-IL"/>
          </a:p>
        </p:txBody>
      </p:sp>
      <p:sp>
        <p:nvSpPr>
          <p:cNvPr id="69" name="Graphic 21">
            <a:extLst>
              <a:ext uri="{FF2B5EF4-FFF2-40B4-BE49-F238E27FC236}">
                <a16:creationId xmlns:a16="http://schemas.microsoft.com/office/drawing/2014/main" id="{C63E29FC-1B66-7440-B0E0-9EB4A6BB541A}"/>
              </a:ext>
            </a:extLst>
          </p:cNvPr>
          <p:cNvSpPr/>
          <p:nvPr/>
        </p:nvSpPr>
        <p:spPr>
          <a:xfrm>
            <a:off x="1763733" y="318295"/>
            <a:ext cx="447364" cy="1319044"/>
          </a:xfrm>
          <a:custGeom>
            <a:avLst/>
            <a:gdLst>
              <a:gd name="connsiteX0" fmla="*/ 445693 w 447364"/>
              <a:gd name="connsiteY0" fmla="*/ 97898 h 1319044"/>
              <a:gd name="connsiteX1" fmla="*/ 221558 w 447364"/>
              <a:gd name="connsiteY1" fmla="*/ 1303587 h 1319044"/>
              <a:gd name="connsiteX2" fmla="*/ 180338 w 447364"/>
              <a:gd name="connsiteY2" fmla="*/ 1303587 h 1319044"/>
              <a:gd name="connsiteX3" fmla="*/ 136542 w 447364"/>
              <a:gd name="connsiteY3" fmla="*/ 1053690 h 1319044"/>
              <a:gd name="connsiteX4" fmla="*/ 10305 w 447364"/>
              <a:gd name="connsiteY4" fmla="*/ 365829 h 1319044"/>
              <a:gd name="connsiteX5" fmla="*/ 79864 w 447364"/>
              <a:gd name="connsiteY5" fmla="*/ 103050 h 1319044"/>
              <a:gd name="connsiteX6" fmla="*/ 0 w 447364"/>
              <a:gd name="connsiteY6" fmla="*/ 0 h 1319044"/>
              <a:gd name="connsiteX7" fmla="*/ 365829 w 447364"/>
              <a:gd name="connsiteY7" fmla="*/ 0 h 1319044"/>
              <a:gd name="connsiteX8" fmla="*/ 445693 w 447364"/>
              <a:gd name="connsiteY8" fmla="*/ 97898 h 131904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447364" h="1319044">
                <a:moveTo>
                  <a:pt x="445693" y="97898"/>
                </a:moveTo>
                <a:lnTo>
                  <a:pt x="221558" y="1303587"/>
                </a:lnTo>
                <a:cubicBezTo>
                  <a:pt x="216406" y="1324197"/>
                  <a:pt x="185491" y="1324197"/>
                  <a:pt x="180338" y="1303587"/>
                </a:cubicBezTo>
                <a:lnTo>
                  <a:pt x="136542" y="1053690"/>
                </a:lnTo>
                <a:lnTo>
                  <a:pt x="10305" y="365829"/>
                </a:lnTo>
                <a:lnTo>
                  <a:pt x="79864" y="103050"/>
                </a:lnTo>
                <a:cubicBezTo>
                  <a:pt x="92745" y="51525"/>
                  <a:pt x="54101" y="0"/>
                  <a:pt x="0" y="0"/>
                </a:cubicBezTo>
                <a:lnTo>
                  <a:pt x="365829" y="0"/>
                </a:lnTo>
                <a:cubicBezTo>
                  <a:pt x="417354" y="0"/>
                  <a:pt x="455998" y="46373"/>
                  <a:pt x="445693" y="97898"/>
                </a:cubicBezTo>
                <a:close/>
              </a:path>
            </a:pathLst>
          </a:custGeom>
          <a:solidFill>
            <a:srgbClr val="000000">
              <a:alpha val="40000"/>
            </a:srgbClr>
          </a:solidFill>
          <a:ln w="2567" cap="flat">
            <a:noFill/>
            <a:prstDash val="solid"/>
            <a:miter/>
          </a:ln>
        </p:spPr>
        <p:txBody>
          <a:bodyPr rtlCol="0" anchor="ctr"/>
          <a:lstStyle/>
          <a:p>
            <a:pPr marL="0" algn="r" defTabSz="914400" rtl="1" eaLnBrk="1" latinLnBrk="0" hangingPunct="1"/>
            <a:endParaRPr lang="he-IL"/>
          </a:p>
        </p:txBody>
      </p:sp>
      <p:sp>
        <p:nvSpPr>
          <p:cNvPr id="70" name="Graphic 21">
            <a:extLst>
              <a:ext uri="{FF2B5EF4-FFF2-40B4-BE49-F238E27FC236}">
                <a16:creationId xmlns:a16="http://schemas.microsoft.com/office/drawing/2014/main" id="{C63E29FC-1B66-7440-B0E0-9EB4A6BB541A}"/>
              </a:ext>
            </a:extLst>
          </p:cNvPr>
          <p:cNvSpPr/>
          <p:nvPr/>
        </p:nvSpPr>
        <p:spPr>
          <a:xfrm>
            <a:off x="998449" y="172129"/>
            <a:ext cx="953836" cy="989283"/>
          </a:xfrm>
          <a:custGeom>
            <a:avLst/>
            <a:gdLst>
              <a:gd name="connsiteX0" fmla="*/ 871482 w 953836"/>
              <a:gd name="connsiteY0" fmla="*/ 0 h 989283"/>
              <a:gd name="connsiteX1" fmla="*/ 951346 w 953836"/>
              <a:gd name="connsiteY1" fmla="*/ 103050 h 989283"/>
              <a:gd name="connsiteX2" fmla="*/ 881787 w 953836"/>
              <a:gd name="connsiteY2" fmla="*/ 365829 h 989283"/>
              <a:gd name="connsiteX3" fmla="*/ 881787 w 953836"/>
              <a:gd name="connsiteY3" fmla="*/ 365829 h 989283"/>
              <a:gd name="connsiteX4" fmla="*/ 776160 w 953836"/>
              <a:gd name="connsiteY4" fmla="*/ 759996 h 989283"/>
              <a:gd name="connsiteX5" fmla="*/ 763279 w 953836"/>
              <a:gd name="connsiteY5" fmla="*/ 808945 h 989283"/>
              <a:gd name="connsiteX6" fmla="*/ 763279 w 953836"/>
              <a:gd name="connsiteY6" fmla="*/ 808945 h 989283"/>
              <a:gd name="connsiteX7" fmla="*/ 763279 w 953836"/>
              <a:gd name="connsiteY7" fmla="*/ 808945 h 989283"/>
              <a:gd name="connsiteX8" fmla="*/ 722059 w 953836"/>
              <a:gd name="connsiteY8" fmla="*/ 808945 h 989283"/>
              <a:gd name="connsiteX9" fmla="*/ 670533 w 953836"/>
              <a:gd name="connsiteY9" fmla="*/ 602844 h 989283"/>
              <a:gd name="connsiteX10" fmla="*/ 634466 w 953836"/>
              <a:gd name="connsiteY10" fmla="*/ 466303 h 989283"/>
              <a:gd name="connsiteX11" fmla="*/ 515958 w 953836"/>
              <a:gd name="connsiteY11" fmla="*/ 973825 h 989283"/>
              <a:gd name="connsiteX12" fmla="*/ 474738 w 953836"/>
              <a:gd name="connsiteY12" fmla="*/ 973825 h 989283"/>
              <a:gd name="connsiteX13" fmla="*/ 361383 w 953836"/>
              <a:gd name="connsiteY13" fmla="*/ 489489 h 989283"/>
              <a:gd name="connsiteX14" fmla="*/ 268637 w 953836"/>
              <a:gd name="connsiteY14" fmla="*/ 811521 h 989283"/>
              <a:gd name="connsiteX15" fmla="*/ 227417 w 953836"/>
              <a:gd name="connsiteY15" fmla="*/ 811521 h 989283"/>
              <a:gd name="connsiteX16" fmla="*/ 3283 w 953836"/>
              <a:gd name="connsiteY16" fmla="*/ 105627 h 989283"/>
              <a:gd name="connsiteX17" fmla="*/ 83147 w 953836"/>
              <a:gd name="connsiteY17" fmla="*/ 0 h 989283"/>
              <a:gd name="connsiteX18" fmla="*/ 871482 w 953836"/>
              <a:gd name="connsiteY18" fmla="*/ 0 h 98928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953836" h="989283">
                <a:moveTo>
                  <a:pt x="871482" y="0"/>
                </a:moveTo>
                <a:cubicBezTo>
                  <a:pt x="925583" y="0"/>
                  <a:pt x="964227" y="51525"/>
                  <a:pt x="951346" y="103050"/>
                </a:cubicBezTo>
                <a:lnTo>
                  <a:pt x="881787" y="365829"/>
                </a:lnTo>
                <a:lnTo>
                  <a:pt x="881787" y="365829"/>
                </a:lnTo>
                <a:lnTo>
                  <a:pt x="776160" y="759996"/>
                </a:lnTo>
                <a:lnTo>
                  <a:pt x="763279" y="808945"/>
                </a:lnTo>
                <a:cubicBezTo>
                  <a:pt x="763279" y="808945"/>
                  <a:pt x="763279" y="808945"/>
                  <a:pt x="763279" y="808945"/>
                </a:cubicBezTo>
                <a:lnTo>
                  <a:pt x="763279" y="808945"/>
                </a:lnTo>
                <a:cubicBezTo>
                  <a:pt x="755550" y="829555"/>
                  <a:pt x="729787" y="829555"/>
                  <a:pt x="722059" y="808945"/>
                </a:cubicBezTo>
                <a:lnTo>
                  <a:pt x="670533" y="602844"/>
                </a:lnTo>
                <a:lnTo>
                  <a:pt x="634466" y="466303"/>
                </a:lnTo>
                <a:lnTo>
                  <a:pt x="515958" y="973825"/>
                </a:lnTo>
                <a:cubicBezTo>
                  <a:pt x="510805" y="994436"/>
                  <a:pt x="479890" y="994436"/>
                  <a:pt x="474738" y="973825"/>
                </a:cubicBezTo>
                <a:lnTo>
                  <a:pt x="361383" y="489489"/>
                </a:lnTo>
                <a:lnTo>
                  <a:pt x="268637" y="811521"/>
                </a:lnTo>
                <a:cubicBezTo>
                  <a:pt x="260908" y="829555"/>
                  <a:pt x="235146" y="829555"/>
                  <a:pt x="227417" y="811521"/>
                </a:cubicBezTo>
                <a:lnTo>
                  <a:pt x="3283" y="105627"/>
                </a:lnTo>
                <a:cubicBezTo>
                  <a:pt x="-12175" y="54101"/>
                  <a:pt x="29045" y="0"/>
                  <a:pt x="83147" y="0"/>
                </a:cubicBezTo>
                <a:lnTo>
                  <a:pt x="871482" y="0"/>
                </a:lnTo>
                <a:close/>
              </a:path>
            </a:pathLst>
          </a:custGeom>
          <a:solidFill>
            <a:srgbClr val="000000"/>
          </a:solidFill>
          <a:ln w="2567" cap="flat">
            <a:noFill/>
            <a:prstDash val="solid"/>
            <a:miter/>
          </a:ln>
        </p:spPr>
        <p:txBody>
          <a:bodyPr rtlCol="0" anchor="ctr"/>
          <a:lstStyle/>
          <a:p>
            <a:endParaRPr lang="he-IL"/>
          </a:p>
        </p:txBody>
      </p:sp>
      <p:sp>
        <p:nvSpPr>
          <p:cNvPr id="71" name="Graphic 19">
            <a:extLst>
              <a:ext uri="{FF2B5EF4-FFF2-40B4-BE49-F238E27FC236}">
                <a16:creationId xmlns:a16="http://schemas.microsoft.com/office/drawing/2014/main" id="{CF26CB7A-613A-554F-9C67-5207F49334F4}"/>
              </a:ext>
            </a:extLst>
          </p:cNvPr>
          <p:cNvSpPr/>
          <p:nvPr/>
        </p:nvSpPr>
        <p:spPr>
          <a:xfrm>
            <a:off x="4229836" y="191742"/>
            <a:ext cx="1142078" cy="1213140"/>
          </a:xfrm>
          <a:custGeom>
            <a:avLst/>
            <a:gdLst>
              <a:gd name="connsiteX0" fmla="*/ 436528 w 1142078"/>
              <a:gd name="connsiteY0" fmla="*/ 0 h 1213140"/>
              <a:gd name="connsiteX1" fmla="*/ 304554 w 1142078"/>
              <a:gd name="connsiteY1" fmla="*/ 119284 h 1213140"/>
              <a:gd name="connsiteX2" fmla="*/ 190346 w 1142078"/>
              <a:gd name="connsiteY2" fmla="*/ 266485 h 1213140"/>
              <a:gd name="connsiteX3" fmla="*/ 195422 w 1142078"/>
              <a:gd name="connsiteY3" fmla="*/ 307092 h 1213140"/>
              <a:gd name="connsiteX4" fmla="*/ 76139 w 1142078"/>
              <a:gd name="connsiteY4" fmla="*/ 454293 h 1213140"/>
              <a:gd name="connsiteX5" fmla="*/ 109132 w 1142078"/>
              <a:gd name="connsiteY5" fmla="*/ 548197 h 1213140"/>
              <a:gd name="connsiteX6" fmla="*/ 0 w 1142078"/>
              <a:gd name="connsiteY6" fmla="*/ 720778 h 1213140"/>
              <a:gd name="connsiteX7" fmla="*/ 121822 w 1142078"/>
              <a:gd name="connsiteY7" fmla="*/ 895897 h 1213140"/>
              <a:gd name="connsiteX8" fmla="*/ 114208 w 1142078"/>
              <a:gd name="connsiteY8" fmla="*/ 946656 h 1213140"/>
              <a:gd name="connsiteX9" fmla="*/ 266485 w 1142078"/>
              <a:gd name="connsiteY9" fmla="*/ 1098933 h 1213140"/>
              <a:gd name="connsiteX10" fmla="*/ 304554 w 1142078"/>
              <a:gd name="connsiteY10" fmla="*/ 1093857 h 1213140"/>
              <a:gd name="connsiteX11" fmla="*/ 436528 w 1142078"/>
              <a:gd name="connsiteY11" fmla="*/ 1213141 h 1213140"/>
              <a:gd name="connsiteX12" fmla="*/ 568501 w 1142078"/>
              <a:gd name="connsiteY12" fmla="*/ 1081167 h 1213140"/>
              <a:gd name="connsiteX13" fmla="*/ 568501 w 1142078"/>
              <a:gd name="connsiteY13" fmla="*/ 131973 h 1213140"/>
              <a:gd name="connsiteX14" fmla="*/ 436528 w 1142078"/>
              <a:gd name="connsiteY14" fmla="*/ 0 h 1213140"/>
              <a:gd name="connsiteX15" fmla="*/ 1142078 w 1142078"/>
              <a:gd name="connsiteY15" fmla="*/ 454293 h 1213140"/>
              <a:gd name="connsiteX16" fmla="*/ 1022795 w 1142078"/>
              <a:gd name="connsiteY16" fmla="*/ 307092 h 1213140"/>
              <a:gd name="connsiteX17" fmla="*/ 1027870 w 1142078"/>
              <a:gd name="connsiteY17" fmla="*/ 266485 h 1213140"/>
              <a:gd name="connsiteX18" fmla="*/ 913663 w 1142078"/>
              <a:gd name="connsiteY18" fmla="*/ 119284 h 1213140"/>
              <a:gd name="connsiteX19" fmla="*/ 781689 w 1142078"/>
              <a:gd name="connsiteY19" fmla="*/ 0 h 1213140"/>
              <a:gd name="connsiteX20" fmla="*/ 649716 w 1142078"/>
              <a:gd name="connsiteY20" fmla="*/ 131973 h 1213140"/>
              <a:gd name="connsiteX21" fmla="*/ 649716 w 1142078"/>
              <a:gd name="connsiteY21" fmla="*/ 824834 h 1213140"/>
              <a:gd name="connsiteX22" fmla="*/ 878131 w 1142078"/>
              <a:gd name="connsiteY22" fmla="*/ 692861 h 1213140"/>
              <a:gd name="connsiteX23" fmla="*/ 923814 w 1142078"/>
              <a:gd name="connsiteY23" fmla="*/ 690323 h 1213140"/>
              <a:gd name="connsiteX24" fmla="*/ 928890 w 1142078"/>
              <a:gd name="connsiteY24" fmla="*/ 690323 h 1213140"/>
              <a:gd name="connsiteX25" fmla="*/ 933966 w 1142078"/>
              <a:gd name="connsiteY25" fmla="*/ 690323 h 1213140"/>
              <a:gd name="connsiteX26" fmla="*/ 1055788 w 1142078"/>
              <a:gd name="connsiteY26" fmla="*/ 690323 h 1213140"/>
              <a:gd name="connsiteX27" fmla="*/ 1055788 w 1142078"/>
              <a:gd name="connsiteY27" fmla="*/ 652253 h 1213140"/>
              <a:gd name="connsiteX28" fmla="*/ 1109085 w 1142078"/>
              <a:gd name="connsiteY28" fmla="*/ 548197 h 1213140"/>
              <a:gd name="connsiteX29" fmla="*/ 1109085 w 1142078"/>
              <a:gd name="connsiteY29" fmla="*/ 548197 h 1213140"/>
              <a:gd name="connsiteX30" fmla="*/ 1142078 w 1142078"/>
              <a:gd name="connsiteY30" fmla="*/ 454293 h 12131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</a:cxnLst>
            <a:rect l="l" t="t" r="r" b="b"/>
            <a:pathLst>
              <a:path w="1142078" h="1213140">
                <a:moveTo>
                  <a:pt x="436528" y="0"/>
                </a:moveTo>
                <a:cubicBezTo>
                  <a:pt x="368003" y="0"/>
                  <a:pt x="312168" y="53297"/>
                  <a:pt x="304554" y="119284"/>
                </a:cubicBezTo>
                <a:cubicBezTo>
                  <a:pt x="238567" y="134511"/>
                  <a:pt x="190346" y="195422"/>
                  <a:pt x="190346" y="266485"/>
                </a:cubicBezTo>
                <a:cubicBezTo>
                  <a:pt x="190346" y="279175"/>
                  <a:pt x="192884" y="294402"/>
                  <a:pt x="195422" y="307092"/>
                </a:cubicBezTo>
                <a:cubicBezTo>
                  <a:pt x="126898" y="322320"/>
                  <a:pt x="76139" y="380693"/>
                  <a:pt x="76139" y="454293"/>
                </a:cubicBezTo>
                <a:cubicBezTo>
                  <a:pt x="76139" y="489825"/>
                  <a:pt x="88828" y="522818"/>
                  <a:pt x="109132" y="548197"/>
                </a:cubicBezTo>
                <a:cubicBezTo>
                  <a:pt x="45683" y="578653"/>
                  <a:pt x="0" y="644640"/>
                  <a:pt x="0" y="720778"/>
                </a:cubicBezTo>
                <a:cubicBezTo>
                  <a:pt x="0" y="801993"/>
                  <a:pt x="50759" y="870517"/>
                  <a:pt x="121822" y="895897"/>
                </a:cubicBezTo>
                <a:cubicBezTo>
                  <a:pt x="116746" y="913662"/>
                  <a:pt x="114208" y="928890"/>
                  <a:pt x="114208" y="946656"/>
                </a:cubicBezTo>
                <a:cubicBezTo>
                  <a:pt x="114208" y="1030408"/>
                  <a:pt x="182733" y="1098933"/>
                  <a:pt x="266485" y="1098933"/>
                </a:cubicBezTo>
                <a:cubicBezTo>
                  <a:pt x="279175" y="1098933"/>
                  <a:pt x="291864" y="1096395"/>
                  <a:pt x="304554" y="1093857"/>
                </a:cubicBezTo>
                <a:cubicBezTo>
                  <a:pt x="312168" y="1159844"/>
                  <a:pt x="368003" y="1213141"/>
                  <a:pt x="436528" y="1213141"/>
                </a:cubicBezTo>
                <a:cubicBezTo>
                  <a:pt x="510128" y="1213141"/>
                  <a:pt x="568501" y="1152230"/>
                  <a:pt x="568501" y="1081167"/>
                </a:cubicBezTo>
                <a:lnTo>
                  <a:pt x="568501" y="131973"/>
                </a:lnTo>
                <a:cubicBezTo>
                  <a:pt x="568501" y="58373"/>
                  <a:pt x="510128" y="0"/>
                  <a:pt x="436528" y="0"/>
                </a:cubicBezTo>
                <a:close/>
                <a:moveTo>
                  <a:pt x="1142078" y="454293"/>
                </a:moveTo>
                <a:cubicBezTo>
                  <a:pt x="1142078" y="380693"/>
                  <a:pt x="1091319" y="322320"/>
                  <a:pt x="1022795" y="307092"/>
                </a:cubicBezTo>
                <a:cubicBezTo>
                  <a:pt x="1025332" y="294402"/>
                  <a:pt x="1027870" y="279175"/>
                  <a:pt x="1027870" y="266485"/>
                </a:cubicBezTo>
                <a:cubicBezTo>
                  <a:pt x="1027870" y="195422"/>
                  <a:pt x="979649" y="134511"/>
                  <a:pt x="913663" y="119284"/>
                </a:cubicBezTo>
                <a:cubicBezTo>
                  <a:pt x="906049" y="53297"/>
                  <a:pt x="850214" y="0"/>
                  <a:pt x="781689" y="0"/>
                </a:cubicBezTo>
                <a:cubicBezTo>
                  <a:pt x="708089" y="0"/>
                  <a:pt x="649716" y="58373"/>
                  <a:pt x="649716" y="131973"/>
                </a:cubicBezTo>
                <a:lnTo>
                  <a:pt x="649716" y="824834"/>
                </a:lnTo>
                <a:cubicBezTo>
                  <a:pt x="705551" y="756309"/>
                  <a:pt x="786765" y="705550"/>
                  <a:pt x="878131" y="692861"/>
                </a:cubicBezTo>
                <a:cubicBezTo>
                  <a:pt x="895897" y="690323"/>
                  <a:pt x="911125" y="690323"/>
                  <a:pt x="923814" y="690323"/>
                </a:cubicBezTo>
                <a:lnTo>
                  <a:pt x="928890" y="690323"/>
                </a:lnTo>
                <a:lnTo>
                  <a:pt x="933966" y="690323"/>
                </a:lnTo>
                <a:lnTo>
                  <a:pt x="1055788" y="690323"/>
                </a:lnTo>
                <a:lnTo>
                  <a:pt x="1055788" y="652253"/>
                </a:lnTo>
                <a:cubicBezTo>
                  <a:pt x="1055788" y="609108"/>
                  <a:pt x="1076092" y="571039"/>
                  <a:pt x="1109085" y="548197"/>
                </a:cubicBezTo>
                <a:cubicBezTo>
                  <a:pt x="1109085" y="548197"/>
                  <a:pt x="1109085" y="548197"/>
                  <a:pt x="1109085" y="548197"/>
                </a:cubicBezTo>
                <a:cubicBezTo>
                  <a:pt x="1129389" y="522818"/>
                  <a:pt x="1142078" y="489825"/>
                  <a:pt x="1142078" y="454293"/>
                </a:cubicBezTo>
                <a:close/>
              </a:path>
            </a:pathLst>
          </a:custGeom>
          <a:solidFill>
            <a:srgbClr val="000000">
              <a:alpha val="40000"/>
            </a:srgbClr>
          </a:solidFill>
          <a:ln w="2530" cap="flat">
            <a:noFill/>
            <a:prstDash val="solid"/>
            <a:miter/>
          </a:ln>
        </p:spPr>
        <p:txBody>
          <a:bodyPr rtlCol="0" anchor="ctr"/>
          <a:lstStyle/>
          <a:p>
            <a:endParaRPr lang="he-IL"/>
          </a:p>
        </p:txBody>
      </p:sp>
      <p:sp>
        <p:nvSpPr>
          <p:cNvPr id="72" name="Graphic 19">
            <a:extLst>
              <a:ext uri="{FF2B5EF4-FFF2-40B4-BE49-F238E27FC236}">
                <a16:creationId xmlns:a16="http://schemas.microsoft.com/office/drawing/2014/main" id="{CF26CB7A-613A-554F-9C67-5207F49334F4}"/>
              </a:ext>
            </a:extLst>
          </p:cNvPr>
          <p:cNvSpPr/>
          <p:nvPr/>
        </p:nvSpPr>
        <p:spPr>
          <a:xfrm>
            <a:off x="4880321" y="801681"/>
            <a:ext cx="812009" cy="689289"/>
          </a:xfrm>
          <a:custGeom>
            <a:avLst/>
            <a:gdLst>
              <a:gd name="connsiteX0" fmla="*/ 798685 w 812009"/>
              <a:gd name="connsiteY0" fmla="*/ 252964 h 689289"/>
              <a:gd name="connsiteX1" fmla="*/ 555042 w 812009"/>
              <a:gd name="connsiteY1" fmla="*/ 11859 h 689289"/>
              <a:gd name="connsiteX2" fmla="*/ 486517 w 812009"/>
              <a:gd name="connsiteY2" fmla="*/ 42314 h 689289"/>
              <a:gd name="connsiteX3" fmla="*/ 486517 w 812009"/>
              <a:gd name="connsiteY3" fmla="*/ 161598 h 689289"/>
              <a:gd name="connsiteX4" fmla="*/ 283481 w 812009"/>
              <a:gd name="connsiteY4" fmla="*/ 161598 h 689289"/>
              <a:gd name="connsiteX5" fmla="*/ 240336 w 812009"/>
              <a:gd name="connsiteY5" fmla="*/ 164136 h 689289"/>
              <a:gd name="connsiteX6" fmla="*/ 4306 w 812009"/>
              <a:gd name="connsiteY6" fmla="*/ 395089 h 689289"/>
              <a:gd name="connsiteX7" fmla="*/ 126128 w 812009"/>
              <a:gd name="connsiteY7" fmla="*/ 684416 h 689289"/>
              <a:gd name="connsiteX8" fmla="*/ 171811 w 812009"/>
              <a:gd name="connsiteY8" fmla="*/ 648885 h 689289"/>
              <a:gd name="connsiteX9" fmla="*/ 324088 w 812009"/>
              <a:gd name="connsiteY9" fmla="*/ 405241 h 689289"/>
              <a:gd name="connsiteX10" fmla="*/ 486517 w 812009"/>
              <a:gd name="connsiteY10" fmla="*/ 405241 h 689289"/>
              <a:gd name="connsiteX11" fmla="*/ 486517 w 812009"/>
              <a:gd name="connsiteY11" fmla="*/ 524525 h 689289"/>
              <a:gd name="connsiteX12" fmla="*/ 555042 w 812009"/>
              <a:gd name="connsiteY12" fmla="*/ 554980 h 689289"/>
              <a:gd name="connsiteX13" fmla="*/ 798685 w 812009"/>
              <a:gd name="connsiteY13" fmla="*/ 313875 h 689289"/>
              <a:gd name="connsiteX14" fmla="*/ 798685 w 812009"/>
              <a:gd name="connsiteY14" fmla="*/ 252964 h 68928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</a:cxnLst>
            <a:rect l="l" t="t" r="r" b="b"/>
            <a:pathLst>
              <a:path w="812009" h="689289">
                <a:moveTo>
                  <a:pt x="798685" y="252964"/>
                </a:moveTo>
                <a:lnTo>
                  <a:pt x="555042" y="11859"/>
                </a:lnTo>
                <a:cubicBezTo>
                  <a:pt x="529662" y="-13521"/>
                  <a:pt x="486517" y="4245"/>
                  <a:pt x="486517" y="42314"/>
                </a:cubicBezTo>
                <a:lnTo>
                  <a:pt x="486517" y="161598"/>
                </a:lnTo>
                <a:lnTo>
                  <a:pt x="283481" y="161598"/>
                </a:lnTo>
                <a:cubicBezTo>
                  <a:pt x="268253" y="161598"/>
                  <a:pt x="255564" y="161598"/>
                  <a:pt x="240336" y="164136"/>
                </a:cubicBezTo>
                <a:cubicBezTo>
                  <a:pt x="121052" y="181902"/>
                  <a:pt x="22072" y="275806"/>
                  <a:pt x="4306" y="395089"/>
                </a:cubicBezTo>
                <a:cubicBezTo>
                  <a:pt x="-15997" y="514373"/>
                  <a:pt x="37300" y="626043"/>
                  <a:pt x="126128" y="684416"/>
                </a:cubicBezTo>
                <a:cubicBezTo>
                  <a:pt x="151508" y="699644"/>
                  <a:pt x="181963" y="676802"/>
                  <a:pt x="171811" y="648885"/>
                </a:cubicBezTo>
                <a:cubicBezTo>
                  <a:pt x="148970" y="580360"/>
                  <a:pt x="156584" y="405241"/>
                  <a:pt x="324088" y="405241"/>
                </a:cubicBezTo>
                <a:lnTo>
                  <a:pt x="486517" y="405241"/>
                </a:lnTo>
                <a:lnTo>
                  <a:pt x="486517" y="524525"/>
                </a:lnTo>
                <a:cubicBezTo>
                  <a:pt x="486517" y="562594"/>
                  <a:pt x="529662" y="580360"/>
                  <a:pt x="555042" y="554980"/>
                </a:cubicBezTo>
                <a:lnTo>
                  <a:pt x="798685" y="313875"/>
                </a:lnTo>
                <a:cubicBezTo>
                  <a:pt x="816451" y="298647"/>
                  <a:pt x="816451" y="268192"/>
                  <a:pt x="798685" y="252964"/>
                </a:cubicBezTo>
                <a:close/>
              </a:path>
            </a:pathLst>
          </a:custGeom>
          <a:solidFill>
            <a:srgbClr val="000000"/>
          </a:solidFill>
          <a:ln w="2530" cap="flat">
            <a:noFill/>
            <a:prstDash val="solid"/>
            <a:miter/>
          </a:ln>
        </p:spPr>
        <p:txBody>
          <a:bodyPr rtlCol="0" anchor="ctr"/>
          <a:lstStyle/>
          <a:p>
            <a:endParaRPr lang="he-IL"/>
          </a:p>
        </p:txBody>
      </p:sp>
      <p:sp>
        <p:nvSpPr>
          <p:cNvPr id="73" name="Graphic 17">
            <a:extLst>
              <a:ext uri="{FF2B5EF4-FFF2-40B4-BE49-F238E27FC236}">
                <a16:creationId xmlns:a16="http://schemas.microsoft.com/office/drawing/2014/main" id="{65AECA0A-E413-8549-81D7-C9A084C81A52}"/>
              </a:ext>
            </a:extLst>
          </p:cNvPr>
          <p:cNvSpPr/>
          <p:nvPr/>
        </p:nvSpPr>
        <p:spPr>
          <a:xfrm>
            <a:off x="7159547" y="355050"/>
            <a:ext cx="1624289" cy="771537"/>
          </a:xfrm>
          <a:custGeom>
            <a:avLst/>
            <a:gdLst>
              <a:gd name="connsiteX0" fmla="*/ 302016 w 1624289"/>
              <a:gd name="connsiteY0" fmla="*/ 527894 h 771537"/>
              <a:gd name="connsiteX1" fmla="*/ 162429 w 1624289"/>
              <a:gd name="connsiteY1" fmla="*/ 446679 h 771537"/>
              <a:gd name="connsiteX2" fmla="*/ 0 w 1624289"/>
              <a:gd name="connsiteY2" fmla="*/ 609108 h 771537"/>
              <a:gd name="connsiteX3" fmla="*/ 162429 w 1624289"/>
              <a:gd name="connsiteY3" fmla="*/ 771537 h 771537"/>
              <a:gd name="connsiteX4" fmla="*/ 302016 w 1624289"/>
              <a:gd name="connsiteY4" fmla="*/ 690323 h 771537"/>
              <a:gd name="connsiteX5" fmla="*/ 454293 w 1624289"/>
              <a:gd name="connsiteY5" fmla="*/ 690323 h 771537"/>
              <a:gd name="connsiteX6" fmla="*/ 446679 w 1624289"/>
              <a:gd name="connsiteY6" fmla="*/ 609108 h 771537"/>
              <a:gd name="connsiteX7" fmla="*/ 454293 w 1624289"/>
              <a:gd name="connsiteY7" fmla="*/ 527894 h 771537"/>
              <a:gd name="connsiteX8" fmla="*/ 302016 w 1624289"/>
              <a:gd name="connsiteY8" fmla="*/ 527894 h 771537"/>
              <a:gd name="connsiteX9" fmla="*/ 1461860 w 1624289"/>
              <a:gd name="connsiteY9" fmla="*/ 0 h 771537"/>
              <a:gd name="connsiteX10" fmla="*/ 1299431 w 1624289"/>
              <a:gd name="connsiteY10" fmla="*/ 162429 h 771537"/>
              <a:gd name="connsiteX11" fmla="*/ 1461860 w 1624289"/>
              <a:gd name="connsiteY11" fmla="*/ 324858 h 771537"/>
              <a:gd name="connsiteX12" fmla="*/ 1624289 w 1624289"/>
              <a:gd name="connsiteY12" fmla="*/ 162429 h 771537"/>
              <a:gd name="connsiteX13" fmla="*/ 1461860 w 1624289"/>
              <a:gd name="connsiteY13" fmla="*/ 0 h 77153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</a:cxnLst>
            <a:rect l="l" t="t" r="r" b="b"/>
            <a:pathLst>
              <a:path w="1624289" h="771537">
                <a:moveTo>
                  <a:pt x="302016" y="527894"/>
                </a:moveTo>
                <a:cubicBezTo>
                  <a:pt x="274099" y="479673"/>
                  <a:pt x="223340" y="446679"/>
                  <a:pt x="162429" y="446679"/>
                </a:cubicBezTo>
                <a:cubicBezTo>
                  <a:pt x="73601" y="446679"/>
                  <a:pt x="0" y="520280"/>
                  <a:pt x="0" y="609108"/>
                </a:cubicBezTo>
                <a:cubicBezTo>
                  <a:pt x="0" y="697937"/>
                  <a:pt x="73601" y="771537"/>
                  <a:pt x="162429" y="771537"/>
                </a:cubicBezTo>
                <a:cubicBezTo>
                  <a:pt x="223340" y="771537"/>
                  <a:pt x="274099" y="738544"/>
                  <a:pt x="302016" y="690323"/>
                </a:cubicBezTo>
                <a:lnTo>
                  <a:pt x="454293" y="690323"/>
                </a:lnTo>
                <a:cubicBezTo>
                  <a:pt x="449217" y="664943"/>
                  <a:pt x="446679" y="637026"/>
                  <a:pt x="446679" y="609108"/>
                </a:cubicBezTo>
                <a:cubicBezTo>
                  <a:pt x="446679" y="581191"/>
                  <a:pt x="449217" y="553273"/>
                  <a:pt x="454293" y="527894"/>
                </a:cubicBezTo>
                <a:lnTo>
                  <a:pt x="302016" y="527894"/>
                </a:lnTo>
                <a:close/>
                <a:moveTo>
                  <a:pt x="1461860" y="0"/>
                </a:moveTo>
                <a:cubicBezTo>
                  <a:pt x="1373032" y="0"/>
                  <a:pt x="1299431" y="73601"/>
                  <a:pt x="1299431" y="162429"/>
                </a:cubicBezTo>
                <a:cubicBezTo>
                  <a:pt x="1299431" y="251257"/>
                  <a:pt x="1373032" y="324858"/>
                  <a:pt x="1461860" y="324858"/>
                </a:cubicBezTo>
                <a:cubicBezTo>
                  <a:pt x="1550688" y="324858"/>
                  <a:pt x="1624289" y="251257"/>
                  <a:pt x="1624289" y="162429"/>
                </a:cubicBezTo>
                <a:cubicBezTo>
                  <a:pt x="1624289" y="73601"/>
                  <a:pt x="1550688" y="0"/>
                  <a:pt x="1461860" y="0"/>
                </a:cubicBezTo>
                <a:close/>
              </a:path>
            </a:pathLst>
          </a:custGeom>
          <a:solidFill>
            <a:srgbClr val="000000">
              <a:alpha val="40000"/>
            </a:srgbClr>
          </a:solidFill>
          <a:ln w="2530" cap="flat">
            <a:noFill/>
            <a:prstDash val="solid"/>
            <a:miter/>
          </a:ln>
        </p:spPr>
        <p:txBody>
          <a:bodyPr rtlCol="0" anchor="ctr"/>
          <a:lstStyle/>
          <a:p>
            <a:endParaRPr lang="he-IL"/>
          </a:p>
        </p:txBody>
      </p:sp>
      <p:sp>
        <p:nvSpPr>
          <p:cNvPr id="74" name="Graphic 17">
            <a:extLst>
              <a:ext uri="{FF2B5EF4-FFF2-40B4-BE49-F238E27FC236}">
                <a16:creationId xmlns:a16="http://schemas.microsoft.com/office/drawing/2014/main" id="{65AECA0A-E413-8549-81D7-C9A084C81A52}"/>
              </a:ext>
            </a:extLst>
          </p:cNvPr>
          <p:cNvSpPr/>
          <p:nvPr/>
        </p:nvSpPr>
        <p:spPr>
          <a:xfrm>
            <a:off x="7565619" y="192622"/>
            <a:ext cx="1218216" cy="1299431"/>
          </a:xfrm>
          <a:custGeom>
            <a:avLst/>
            <a:gdLst>
              <a:gd name="connsiteX0" fmla="*/ 1055788 w 1218216"/>
              <a:gd name="connsiteY0" fmla="*/ 974573 h 1299431"/>
              <a:gd name="connsiteX1" fmla="*/ 977111 w 1218216"/>
              <a:gd name="connsiteY1" fmla="*/ 994877 h 1299431"/>
              <a:gd name="connsiteX2" fmla="*/ 756310 w 1218216"/>
              <a:gd name="connsiteY2" fmla="*/ 862903 h 1299431"/>
              <a:gd name="connsiteX3" fmla="*/ 771537 w 1218216"/>
              <a:gd name="connsiteY3" fmla="*/ 771537 h 1299431"/>
              <a:gd name="connsiteX4" fmla="*/ 748696 w 1218216"/>
              <a:gd name="connsiteY4" fmla="*/ 652253 h 1299431"/>
              <a:gd name="connsiteX5" fmla="*/ 918738 w 1218216"/>
              <a:gd name="connsiteY5" fmla="*/ 525356 h 1299431"/>
              <a:gd name="connsiteX6" fmla="*/ 822296 w 1218216"/>
              <a:gd name="connsiteY6" fmla="*/ 393382 h 1299431"/>
              <a:gd name="connsiteX7" fmla="*/ 649716 w 1218216"/>
              <a:gd name="connsiteY7" fmla="*/ 520280 h 1299431"/>
              <a:gd name="connsiteX8" fmla="*/ 446679 w 1218216"/>
              <a:gd name="connsiteY8" fmla="*/ 446679 h 1299431"/>
              <a:gd name="connsiteX9" fmla="*/ 388307 w 1218216"/>
              <a:gd name="connsiteY9" fmla="*/ 451755 h 1299431"/>
              <a:gd name="connsiteX10" fmla="*/ 294402 w 1218216"/>
              <a:gd name="connsiteY10" fmla="*/ 253795 h 1299431"/>
              <a:gd name="connsiteX11" fmla="*/ 324858 w 1218216"/>
              <a:gd name="connsiteY11" fmla="*/ 162429 h 1299431"/>
              <a:gd name="connsiteX12" fmla="*/ 162429 w 1218216"/>
              <a:gd name="connsiteY12" fmla="*/ 0 h 1299431"/>
              <a:gd name="connsiteX13" fmla="*/ 0 w 1218216"/>
              <a:gd name="connsiteY13" fmla="*/ 162429 h 1299431"/>
              <a:gd name="connsiteX14" fmla="*/ 147201 w 1218216"/>
              <a:gd name="connsiteY14" fmla="*/ 322320 h 1299431"/>
              <a:gd name="connsiteX15" fmla="*/ 241105 w 1218216"/>
              <a:gd name="connsiteY15" fmla="*/ 522818 h 1299431"/>
              <a:gd name="connsiteX16" fmla="*/ 121822 w 1218216"/>
              <a:gd name="connsiteY16" fmla="*/ 771537 h 1299431"/>
              <a:gd name="connsiteX17" fmla="*/ 446679 w 1218216"/>
              <a:gd name="connsiteY17" fmla="*/ 1096395 h 1299431"/>
              <a:gd name="connsiteX18" fmla="*/ 675095 w 1218216"/>
              <a:gd name="connsiteY18" fmla="*/ 1002491 h 1299431"/>
              <a:gd name="connsiteX19" fmla="*/ 893359 w 1218216"/>
              <a:gd name="connsiteY19" fmla="*/ 1134464 h 1299431"/>
              <a:gd name="connsiteX20" fmla="*/ 893359 w 1218216"/>
              <a:gd name="connsiteY20" fmla="*/ 1137002 h 1299431"/>
              <a:gd name="connsiteX21" fmla="*/ 1055788 w 1218216"/>
              <a:gd name="connsiteY21" fmla="*/ 1299431 h 1299431"/>
              <a:gd name="connsiteX22" fmla="*/ 1218217 w 1218216"/>
              <a:gd name="connsiteY22" fmla="*/ 1137002 h 1299431"/>
              <a:gd name="connsiteX23" fmla="*/ 1055788 w 1218216"/>
              <a:gd name="connsiteY23" fmla="*/ 974573 h 1299431"/>
              <a:gd name="connsiteX24" fmla="*/ 446679 w 1218216"/>
              <a:gd name="connsiteY24" fmla="*/ 893359 h 1299431"/>
              <a:gd name="connsiteX25" fmla="*/ 324858 w 1218216"/>
              <a:gd name="connsiteY25" fmla="*/ 771537 h 1299431"/>
              <a:gd name="connsiteX26" fmla="*/ 446679 w 1218216"/>
              <a:gd name="connsiteY26" fmla="*/ 649716 h 1299431"/>
              <a:gd name="connsiteX27" fmla="*/ 568501 w 1218216"/>
              <a:gd name="connsiteY27" fmla="*/ 771537 h 1299431"/>
              <a:gd name="connsiteX28" fmla="*/ 446679 w 1218216"/>
              <a:gd name="connsiteY28" fmla="*/ 893359 h 129943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</a:cxnLst>
            <a:rect l="l" t="t" r="r" b="b"/>
            <a:pathLst>
              <a:path w="1218216" h="1299431">
                <a:moveTo>
                  <a:pt x="1055788" y="974573"/>
                </a:moveTo>
                <a:cubicBezTo>
                  <a:pt x="1027870" y="974573"/>
                  <a:pt x="999953" y="982187"/>
                  <a:pt x="977111" y="994877"/>
                </a:cubicBezTo>
                <a:lnTo>
                  <a:pt x="756310" y="862903"/>
                </a:lnTo>
                <a:cubicBezTo>
                  <a:pt x="766461" y="834986"/>
                  <a:pt x="771537" y="804531"/>
                  <a:pt x="771537" y="771537"/>
                </a:cubicBezTo>
                <a:cubicBezTo>
                  <a:pt x="771537" y="728392"/>
                  <a:pt x="763923" y="687785"/>
                  <a:pt x="748696" y="652253"/>
                </a:cubicBezTo>
                <a:lnTo>
                  <a:pt x="918738" y="525356"/>
                </a:lnTo>
                <a:cubicBezTo>
                  <a:pt x="873055" y="494900"/>
                  <a:pt x="840062" y="449217"/>
                  <a:pt x="822296" y="393382"/>
                </a:cubicBezTo>
                <a:lnTo>
                  <a:pt x="649716" y="520280"/>
                </a:lnTo>
                <a:cubicBezTo>
                  <a:pt x="593881" y="474597"/>
                  <a:pt x="525356" y="446679"/>
                  <a:pt x="446679" y="446679"/>
                </a:cubicBezTo>
                <a:cubicBezTo>
                  <a:pt x="426376" y="446679"/>
                  <a:pt x="406072" y="449217"/>
                  <a:pt x="388307" y="451755"/>
                </a:cubicBezTo>
                <a:lnTo>
                  <a:pt x="294402" y="253795"/>
                </a:lnTo>
                <a:cubicBezTo>
                  <a:pt x="314706" y="228416"/>
                  <a:pt x="324858" y="197960"/>
                  <a:pt x="324858" y="162429"/>
                </a:cubicBezTo>
                <a:cubicBezTo>
                  <a:pt x="324858" y="73601"/>
                  <a:pt x="251257" y="0"/>
                  <a:pt x="162429" y="0"/>
                </a:cubicBezTo>
                <a:cubicBezTo>
                  <a:pt x="73601" y="0"/>
                  <a:pt x="0" y="73601"/>
                  <a:pt x="0" y="162429"/>
                </a:cubicBezTo>
                <a:cubicBezTo>
                  <a:pt x="0" y="246181"/>
                  <a:pt x="65987" y="314706"/>
                  <a:pt x="147201" y="322320"/>
                </a:cubicBezTo>
                <a:lnTo>
                  <a:pt x="241105" y="522818"/>
                </a:lnTo>
                <a:cubicBezTo>
                  <a:pt x="167505" y="581191"/>
                  <a:pt x="121822" y="670019"/>
                  <a:pt x="121822" y="771537"/>
                </a:cubicBezTo>
                <a:cubicBezTo>
                  <a:pt x="121822" y="951732"/>
                  <a:pt x="266485" y="1096395"/>
                  <a:pt x="446679" y="1096395"/>
                </a:cubicBezTo>
                <a:cubicBezTo>
                  <a:pt x="535508" y="1096395"/>
                  <a:pt x="616722" y="1060864"/>
                  <a:pt x="675095" y="1002491"/>
                </a:cubicBezTo>
                <a:lnTo>
                  <a:pt x="893359" y="1134464"/>
                </a:lnTo>
                <a:cubicBezTo>
                  <a:pt x="893359" y="1134464"/>
                  <a:pt x="893359" y="1137002"/>
                  <a:pt x="893359" y="1137002"/>
                </a:cubicBezTo>
                <a:cubicBezTo>
                  <a:pt x="893359" y="1225830"/>
                  <a:pt x="966960" y="1299431"/>
                  <a:pt x="1055788" y="1299431"/>
                </a:cubicBezTo>
                <a:cubicBezTo>
                  <a:pt x="1144616" y="1299431"/>
                  <a:pt x="1218217" y="1225830"/>
                  <a:pt x="1218217" y="1137002"/>
                </a:cubicBezTo>
                <a:cubicBezTo>
                  <a:pt x="1218217" y="1048174"/>
                  <a:pt x="1144616" y="974573"/>
                  <a:pt x="1055788" y="974573"/>
                </a:cubicBezTo>
                <a:close/>
                <a:moveTo>
                  <a:pt x="446679" y="893359"/>
                </a:moveTo>
                <a:cubicBezTo>
                  <a:pt x="380693" y="893359"/>
                  <a:pt x="324858" y="837524"/>
                  <a:pt x="324858" y="771537"/>
                </a:cubicBezTo>
                <a:cubicBezTo>
                  <a:pt x="324858" y="705550"/>
                  <a:pt x="380693" y="649716"/>
                  <a:pt x="446679" y="649716"/>
                </a:cubicBezTo>
                <a:cubicBezTo>
                  <a:pt x="512666" y="649716"/>
                  <a:pt x="568501" y="705550"/>
                  <a:pt x="568501" y="771537"/>
                </a:cubicBezTo>
                <a:cubicBezTo>
                  <a:pt x="568501" y="837524"/>
                  <a:pt x="512666" y="893359"/>
                  <a:pt x="446679" y="893359"/>
                </a:cubicBezTo>
                <a:close/>
              </a:path>
            </a:pathLst>
          </a:custGeom>
          <a:solidFill>
            <a:srgbClr val="000000"/>
          </a:solidFill>
          <a:ln w="2530" cap="flat">
            <a:noFill/>
            <a:prstDash val="solid"/>
            <a:miter/>
          </a:ln>
        </p:spPr>
        <p:txBody>
          <a:bodyPr rtlCol="0" anchor="ctr"/>
          <a:lstStyle/>
          <a:p>
            <a:pPr marL="0" algn="r" defTabSz="914400" rtl="1" eaLnBrk="1" latinLnBrk="0" hangingPunct="1"/>
            <a:endParaRPr lang="he-IL"/>
          </a:p>
        </p:txBody>
      </p:sp>
    </p:spTree>
    <p:extLst>
      <p:ext uri="{BB962C8B-B14F-4D97-AF65-F5344CB8AC3E}">
        <p14:creationId xmlns:p14="http://schemas.microsoft.com/office/powerpoint/2010/main" val="267923119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1745308-4E18-A84D-837A-7940390391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60431" y="2766218"/>
            <a:ext cx="2630203" cy="1325563"/>
          </a:xfrm>
        </p:spPr>
        <p:txBody>
          <a:bodyPr>
            <a:normAutofit fontScale="90000"/>
          </a:bodyPr>
          <a:lstStyle/>
          <a:p>
            <a:r>
              <a:rPr lang="he-IL" dirty="0"/>
              <a:t>מי </a:t>
            </a:r>
            <a:r>
              <a:rPr lang="he-IL" dirty="0" err="1"/>
              <a:t>המערכתן</a:t>
            </a:r>
            <a:r>
              <a:rPr lang="he-IL" dirty="0"/>
              <a:t>?</a:t>
            </a:r>
          </a:p>
        </p:txBody>
      </p:sp>
      <p:pic>
        <p:nvPicPr>
          <p:cNvPr id="8194" name="Picture 2">
            <a:extLst>
              <a:ext uri="{FF2B5EF4-FFF2-40B4-BE49-F238E27FC236}">
                <a16:creationId xmlns:a16="http://schemas.microsoft.com/office/drawing/2014/main" id="{D3C2BB8B-830B-E642-9657-474D125EFDEC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68403" y="523081"/>
            <a:ext cx="5255194" cy="58118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45356522"/>
      </p:ext>
    </p:extLst>
  </p:cSld>
  <p:clrMapOvr>
    <a:masterClrMapping/>
  </p:clrMapOvr>
</p:sld>
</file>

<file path=ppt/theme/theme1.xml><?xml version="1.0" encoding="utf-8"?>
<a:theme xmlns:a="http://schemas.openxmlformats.org/drawingml/2006/main" name="Theme1">
  <a:themeElements>
    <a:clrScheme name="Blue Green">
      <a:dk1>
        <a:sysClr val="windowText" lastClr="000000"/>
      </a:dk1>
      <a:lt1>
        <a:sysClr val="window" lastClr="FFFFFF"/>
      </a:lt1>
      <a:dk2>
        <a:srgbClr val="373545"/>
      </a:dk2>
      <a:lt2>
        <a:srgbClr val="CEDBE6"/>
      </a:lt2>
      <a:accent1>
        <a:srgbClr val="3494BA"/>
      </a:accent1>
      <a:accent2>
        <a:srgbClr val="58B6C0"/>
      </a:accent2>
      <a:accent3>
        <a:srgbClr val="75BDA7"/>
      </a:accent3>
      <a:accent4>
        <a:srgbClr val="7A8C8E"/>
      </a:accent4>
      <a:accent5>
        <a:srgbClr val="84ACB6"/>
      </a:accent5>
      <a:accent6>
        <a:srgbClr val="2683C6"/>
      </a:accent6>
      <a:hlink>
        <a:srgbClr val="6B9F25"/>
      </a:hlink>
      <a:folHlink>
        <a:srgbClr val="9F6715"/>
      </a:folHlink>
    </a:clrScheme>
    <a:fontScheme name="Custom 3">
      <a:majorFont>
        <a:latin typeface="Calibri Light"/>
        <a:ea typeface=""/>
        <a:cs typeface="Segoe UI"/>
      </a:majorFont>
      <a:minorFont>
        <a:latin typeface="Calibri"/>
        <a:ea typeface=""/>
        <a:cs typeface="Segoe UI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תבנית מצגת" id="{BB895187-17B4-1647-9BB2-2F21C7B78F7D}" vid="{6666DCA1-556E-4845-8BC6-54B34B81B012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Theme1</Template>
  <TotalTime>9847</TotalTime>
  <Words>481</Words>
  <Application>Microsoft Macintosh PowerPoint</Application>
  <PresentationFormat>Widescreen</PresentationFormat>
  <Paragraphs>52</Paragraphs>
  <Slides>18</Slides>
  <Notes>0</Notes>
  <HiddenSlides>2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24" baseType="lpstr">
      <vt:lpstr>Arial</vt:lpstr>
      <vt:lpstr>Assistant</vt:lpstr>
      <vt:lpstr>Calibri</vt:lpstr>
      <vt:lpstr>Calibri Light</vt:lpstr>
      <vt:lpstr>Segoe UI</vt:lpstr>
      <vt:lpstr>Theme1</vt:lpstr>
      <vt:lpstr>בעיות שאין להן פתרון?</vt:lpstr>
      <vt:lpstr>הצלחנו</vt:lpstr>
      <vt:lpstr>אז מה ההבדל?</vt:lpstr>
      <vt:lpstr>PowerPoint Presentation</vt:lpstr>
      <vt:lpstr>PowerPoint Presentation</vt:lpstr>
      <vt:lpstr>PowerPoint Presentation</vt:lpstr>
      <vt:lpstr>נשיא ארה״ב ג׳ורג׳ בוש (1991)</vt:lpstr>
      <vt:lpstr>בעיות ממזריות |  Wicked Problems</vt:lpstr>
      <vt:lpstr>בעיות ציבוריות הן (כמעט תמיד) סוררות</vt:lpstr>
      <vt:lpstr>בעיות סוררות הן:</vt:lpstr>
      <vt:lpstr>לא ניתן לפתור אותן כי:</vt:lpstr>
      <vt:lpstr>יש מה לעשות עם זה? </vt:lpstr>
      <vt:lpstr>PowerPoint Presentation</vt:lpstr>
      <vt:lpstr>PowerPoint Presentation</vt:lpstr>
      <vt:lpstr>PowerPoint Presentation</vt:lpstr>
      <vt:lpstr>גישות בסיסיות להתמודדות עם אתגר ההסכמה </vt:lpstr>
      <vt:lpstr>להבין לעומק</vt:lpstr>
      <vt:lpstr>מי המערכתן?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משבר הדיור וההתמודדות עימו</dc:title>
  <dc:creator>Yotam HaCohen</dc:creator>
  <cp:lastModifiedBy>Yotam HaCohen</cp:lastModifiedBy>
  <cp:revision>39</cp:revision>
  <dcterms:created xsi:type="dcterms:W3CDTF">2021-08-12T09:58:25Z</dcterms:created>
  <dcterms:modified xsi:type="dcterms:W3CDTF">2022-06-08T00:01:36Z</dcterms:modified>
</cp:coreProperties>
</file>